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1.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sldIdLst>
    <p:sldId id="439" r:id="rId2"/>
    <p:sldId id="440" r:id="rId3"/>
    <p:sldId id="441" r:id="rId4"/>
    <p:sldId id="442" r:id="rId5"/>
    <p:sldId id="443" r:id="rId6"/>
    <p:sldId id="375" r:id="rId7"/>
    <p:sldId id="512" r:id="rId8"/>
    <p:sldId id="446" r:id="rId9"/>
    <p:sldId id="510" r:id="rId10"/>
    <p:sldId id="508" r:id="rId11"/>
    <p:sldId id="272" r:id="rId12"/>
    <p:sldId id="273" r:id="rId13"/>
    <p:sldId id="299" r:id="rId14"/>
    <p:sldId id="290" r:id="rId15"/>
    <p:sldId id="504" r:id="rId16"/>
    <p:sldId id="507" r:id="rId17"/>
    <p:sldId id="506" r:id="rId18"/>
    <p:sldId id="275" r:id="rId19"/>
    <p:sldId id="368" r:id="rId20"/>
    <p:sldId id="369" r:id="rId21"/>
    <p:sldId id="321" r:id="rId22"/>
    <p:sldId id="370" r:id="rId23"/>
    <p:sldId id="509" r:id="rId24"/>
    <p:sldId id="372" r:id="rId25"/>
    <p:sldId id="360" r:id="rId26"/>
    <p:sldId id="513" r:id="rId27"/>
    <p:sldId id="379" r:id="rId28"/>
    <p:sldId id="335" r:id="rId29"/>
    <p:sldId id="514" r:id="rId30"/>
    <p:sldId id="515" r:id="rId31"/>
    <p:sldId id="322" r:id="rId32"/>
    <p:sldId id="380" r:id="rId33"/>
    <p:sldId id="516" r:id="rId34"/>
    <p:sldId id="382" r:id="rId35"/>
    <p:sldId id="339" r:id="rId36"/>
    <p:sldId id="367" r:id="rId37"/>
    <p:sldId id="383" r:id="rId38"/>
    <p:sldId id="517" r:id="rId39"/>
    <p:sldId id="283" r:id="rId40"/>
    <p:sldId id="384" r:id="rId41"/>
    <p:sldId id="284" r:id="rId42"/>
    <p:sldId id="385" r:id="rId43"/>
    <p:sldId id="386" r:id="rId44"/>
    <p:sldId id="280" r:id="rId45"/>
    <p:sldId id="326" r:id="rId46"/>
    <p:sldId id="387" r:id="rId47"/>
    <p:sldId id="327" r:id="rId48"/>
    <p:sldId id="328" r:id="rId49"/>
    <p:sldId id="388" r:id="rId50"/>
    <p:sldId id="389" r:id="rId51"/>
    <p:sldId id="390" r:id="rId52"/>
    <p:sldId id="391" r:id="rId53"/>
    <p:sldId id="392" r:id="rId54"/>
    <p:sldId id="393" r:id="rId55"/>
    <p:sldId id="394" r:id="rId56"/>
    <p:sldId id="395" r:id="rId57"/>
    <p:sldId id="333" r:id="rId58"/>
    <p:sldId id="334" r:id="rId59"/>
    <p:sldId id="396" r:id="rId60"/>
    <p:sldId id="397" r:id="rId61"/>
    <p:sldId id="401" r:id="rId62"/>
    <p:sldId id="405" r:id="rId63"/>
    <p:sldId id="404" r:id="rId64"/>
    <p:sldId id="336" r:id="rId65"/>
    <p:sldId id="358" r:id="rId66"/>
    <p:sldId id="398" r:id="rId67"/>
    <p:sldId id="407" r:id="rId68"/>
    <p:sldId id="406" r:id="rId69"/>
    <p:sldId id="338" r:id="rId70"/>
    <p:sldId id="399" r:id="rId71"/>
    <p:sldId id="408" r:id="rId72"/>
    <p:sldId id="363" r:id="rId73"/>
    <p:sldId id="447"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7" autoAdjust="0"/>
    <p:restoredTop sz="95033" autoAdjust="0"/>
  </p:normalViewPr>
  <p:slideViewPr>
    <p:cSldViewPr snapToGrid="0">
      <p:cViewPr varScale="1">
        <p:scale>
          <a:sx n="78" d="100"/>
          <a:sy n="78" d="100"/>
        </p:scale>
        <p:origin x="787"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lecture does not frighten you. I hope you can still bare with my English with accents for the rest of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I ask some of your feedbacks for yesterday’s courses? You know these courses won’t be graded and all we ask is to attend six lectures to get the certificate. However, there must be something more than certificate you want to get from this course. I hope that I can really help you understand some basics of statistical modelling. I am not sure what’s your exceptions from this course. </a:t>
            </a:r>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
              </a:rPr>
              <a:t>An example is shown in the left-hand panel of the figure below, in which the magnitude of the residuals tends to increase with the fitted values. When faced with this problem, one possible solution is to transform the response </a:t>
            </a:r>
            <a:r>
              <a:rPr lang="en-US" sz="1800" b="0" i="1" u="none" strike="noStrike" baseline="0" dirty="0">
                <a:latin typeface="LMMathItalic10-Regular"/>
              </a:rPr>
              <a:t>Y </a:t>
            </a:r>
            <a:r>
              <a:rPr lang="en-US" sz="1800" b="0" i="0" u="none" strike="noStrike" baseline="0" dirty="0">
                <a:latin typeface="LMRoman10-Regular"/>
              </a:rPr>
              <a:t>using a concave function such as log(</a:t>
            </a:r>
            <a:r>
              <a:rPr lang="en-US" sz="1800" b="0" i="1" u="none" strike="noStrike" baseline="0" dirty="0">
                <a:latin typeface="LMMathItalic10-Regular"/>
              </a:rPr>
              <a:t>Y </a:t>
            </a:r>
            <a:r>
              <a:rPr lang="en-US" sz="1800" b="0" i="0" u="none" strike="noStrike" baseline="0" dirty="0">
                <a:latin typeface="LMRoman10-Regular"/>
              </a:rPr>
              <a:t>) or </a:t>
            </a:r>
            <a:r>
              <a:rPr lang="en-US" sz="1800" b="0" i="0" u="none" strike="noStrike" baseline="0" dirty="0">
                <a:latin typeface="LMMathSymbols10-Regular"/>
              </a:rPr>
              <a:t>√</a:t>
            </a:r>
            <a:r>
              <a:rPr lang="en-US" sz="1800" b="0" i="1" u="none" strike="noStrike" baseline="0" dirty="0">
                <a:latin typeface="LMMathItalic10-Regular"/>
              </a:rPr>
              <a:t>X</a:t>
            </a:r>
            <a:r>
              <a:rPr lang="en-US" sz="1800" b="0" i="0" u="none" strike="noStrike" baseline="0" dirty="0">
                <a:latin typeface="LMRoman10-Regular"/>
              </a:rPr>
              <a:t>. Such a transformation results in a greater amount of shrinkage of the larger responses, leading to a reduction in heteroscedasticity. The right-hand panel of the figure below displays the residual plot after transforming the response.</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1489697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E8EAED"/>
                </a:solidFill>
                <a:effectLst/>
                <a:latin typeface="Google Sans"/>
              </a:rPr>
              <a:t>Mode: </a:t>
            </a:r>
            <a:r>
              <a:rPr lang="en-US" b="0" i="0" dirty="0">
                <a:solidFill>
                  <a:srgbClr val="E2EEFF"/>
                </a:solidFill>
                <a:effectLst/>
                <a:latin typeface="Google Sans"/>
              </a:rPr>
              <a:t>The most frequent number</a:t>
            </a:r>
            <a:endParaRPr lang="en-US" b="0" i="0" dirty="0">
              <a:solidFill>
                <a:srgbClr val="292929"/>
              </a:solidFill>
              <a:effectLst/>
              <a:latin typeface="source-serif-pro"/>
            </a:endParaRPr>
          </a:p>
          <a:p>
            <a:pPr algn="l"/>
            <a:r>
              <a:rPr lang="en-US" b="0" i="0" dirty="0">
                <a:solidFill>
                  <a:srgbClr val="292929"/>
                </a:solidFill>
                <a:effectLst/>
                <a:latin typeface="source-serif-pro"/>
              </a:rPr>
              <a:t>Positive Skewness means when the tail on the right side of the distribution is longer or fatter. The mean and median will be greater than the mode.</a:t>
            </a:r>
          </a:p>
          <a:p>
            <a:pPr algn="l"/>
            <a:r>
              <a:rPr lang="en-US" b="0" i="0" dirty="0">
                <a:solidFill>
                  <a:srgbClr val="292929"/>
                </a:solidFill>
                <a:effectLst/>
                <a:latin typeface="source-serif-pro"/>
              </a:rPr>
              <a:t>Negative Skewness is when the tail of the left side of the distribution is longer or fatter than the tail on the right side. The mean and median will be less than the mode.</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32</a:t>
            </a:fld>
            <a:endParaRPr lang="en-US"/>
          </a:p>
        </p:txBody>
      </p:sp>
    </p:spTree>
    <p:extLst>
      <p:ext uri="{BB962C8B-B14F-4D97-AF65-F5344CB8AC3E}">
        <p14:creationId xmlns:p14="http://schemas.microsoft.com/office/powerpoint/2010/main" val="9898391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Histogram show the shape of data. I tends to show how the number tend to distribute them throughout dataset. How many data present in the a certain region. </a:t>
            </a:r>
          </a:p>
        </p:txBody>
      </p:sp>
      <p:sp>
        <p:nvSpPr>
          <p:cNvPr id="4" name="Slide Number Placeholder 3"/>
          <p:cNvSpPr>
            <a:spLocks noGrp="1"/>
          </p:cNvSpPr>
          <p:nvPr>
            <p:ph type="sldNum" sz="quarter" idx="5"/>
          </p:nvPr>
        </p:nvSpPr>
        <p:spPr/>
        <p:txBody>
          <a:bodyPr/>
          <a:lstStyle/>
          <a:p>
            <a:fld id="{83C3454D-ED1A-4BF6-9A01-68A0589CF3DE}" type="slidenum">
              <a:rPr lang="en-US" smtClean="0"/>
              <a:t>33</a:t>
            </a:fld>
            <a:endParaRPr lang="en-US"/>
          </a:p>
        </p:txBody>
      </p:sp>
    </p:spTree>
    <p:extLst>
      <p:ext uri="{BB962C8B-B14F-4D97-AF65-F5344CB8AC3E}">
        <p14:creationId xmlns:p14="http://schemas.microsoft.com/office/powerpoint/2010/main" val="31144558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67</a:t>
            </a:fld>
            <a:endParaRPr lang="en-US"/>
          </a:p>
        </p:txBody>
      </p:sp>
    </p:spTree>
    <p:extLst>
      <p:ext uri="{BB962C8B-B14F-4D97-AF65-F5344CB8AC3E}">
        <p14:creationId xmlns:p14="http://schemas.microsoft.com/office/powerpoint/2010/main" val="15737080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Lato" panose="020F0502020204030203" pitchFamily="34" charset="0"/>
              </a:rPr>
              <a:t>The </a:t>
            </a:r>
            <a:r>
              <a:rPr lang="en-US" b="1" i="0" dirty="0">
                <a:solidFill>
                  <a:srgbClr val="000000"/>
                </a:solidFill>
                <a:effectLst/>
                <a:latin typeface="Lato" panose="020F0502020204030203" pitchFamily="34" charset="0"/>
              </a:rPr>
              <a:t>Johnson Transformation</a:t>
            </a:r>
            <a:r>
              <a:rPr lang="en-US" b="0" i="0" dirty="0">
                <a:solidFill>
                  <a:srgbClr val="000000"/>
                </a:solidFill>
                <a:effectLst/>
                <a:latin typeface="Lato" panose="020F0502020204030203" pitchFamily="34" charset="0"/>
              </a:rPr>
              <a:t> is a mathematical transformation used to create new variables from existing variables. It can be used to linearize nonlinear relationships and to create normally distributed variables from non-normal ones.</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68</a:t>
            </a:fld>
            <a:endParaRPr lang="en-US"/>
          </a:p>
        </p:txBody>
      </p:sp>
    </p:spTree>
    <p:extLst>
      <p:ext uri="{BB962C8B-B14F-4D97-AF65-F5344CB8AC3E}">
        <p14:creationId xmlns:p14="http://schemas.microsoft.com/office/powerpoint/2010/main" val="3486028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9AD587ED-309A-46EC-8437-795C78FF9AAA}" type="datetime1">
              <a:rPr lang="en-US" smtClean="0"/>
              <a:t>5/30/2023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F9A6DA7B-51E8-483B-9E3E-AC4B25A452C0}" type="datetime1">
              <a:rPr lang="en-US" smtClean="0"/>
              <a:t>5/30/2023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0474BFD8-C29B-43D0-97B0-2FEA4EB8D4D2}" type="datetime1">
              <a:rPr lang="en-US" smtClean="0"/>
              <a:t>5/30/2023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05A5D19B-48D3-42A9-ADAA-56E669A2895E}" type="datetime1">
              <a:rPr lang="en-US" smtClean="0"/>
              <a:t>5/30/2023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F6FB37EC-8E24-4FF6-B8C7-85196383F830}" type="datetime1">
              <a:rPr lang="en-US" smtClean="0"/>
              <a:t>5/30/2023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719F92FC-8F79-4E77-982A-D45B4AB10AAA}" type="datetime1">
              <a:rPr lang="en-US" smtClean="0"/>
              <a:t>5/30/2023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FAD17372-E6F5-411B-9CF6-AE2C839C8FA3}" type="datetime1">
              <a:rPr lang="en-US" smtClean="0"/>
              <a:t>5/30/2023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D3ABB285-7C12-4DDB-A1B0-BB46B04FBFE4}" type="datetime1">
              <a:rPr lang="en-US" smtClean="0"/>
              <a:t>5/30/2023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DD43D81F-6B9B-4C23-AD6C-824350F7DBA2}" type="datetime1">
              <a:rPr lang="en-US" smtClean="0"/>
              <a:t>5/30/2023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ACB9D4A8-F626-4830-9999-A6DA5224375B}" type="datetime1">
              <a:rPr lang="en-US" smtClean="0"/>
              <a:t>5/30/2023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05301B25-83AC-467A-AE2F-6C8506B6949F}" type="datetime1">
              <a:rPr lang="en-US" smtClean="0"/>
              <a:t>5/30/2023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9DBC6A-F1FD-4D65-AD92-666FEAC16B76}" type="datetime1">
              <a:rPr lang="en-US" smtClean="0"/>
              <a:t>5/30/2023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7" Type="http://schemas.openxmlformats.org/officeDocument/2006/relationships/image" Target="../media/image18.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hyperlink" Target="https://pixabay.com/fr/metro-paris-entr%C3%A9e-de-m%C3%A9tro-513218/" TargetMode="External"/><Relationship Id="rId7" Type="http://schemas.openxmlformats.org/officeDocument/2006/relationships/image" Target="../media/image29.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2" Type="http://schemas.openxmlformats.org/officeDocument/2006/relationships/image" Target="../media/image50.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0.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5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7.tiff"/><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40.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6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561809-DA7A-4166-2061-66E149772BCF}"/>
              </a:ext>
            </a:extLst>
          </p:cNvPr>
          <p:cNvSpPr>
            <a:spLocks noGrp="1"/>
          </p:cNvSpPr>
          <p:nvPr>
            <p:ph type="title"/>
          </p:nvPr>
        </p:nvSpPr>
        <p:spPr/>
        <p:txBody>
          <a:bodyPr/>
          <a:lstStyle/>
          <a:p>
            <a:r>
              <a:rPr lang="en-US" dirty="0"/>
              <a:t>What are model diagnostics?</a:t>
            </a:r>
          </a:p>
        </p:txBody>
      </p:sp>
      <p:sp>
        <p:nvSpPr>
          <p:cNvPr id="3" name="Content Placeholder 2">
            <a:extLst>
              <a:ext uri="{FF2B5EF4-FFF2-40B4-BE49-F238E27FC236}">
                <a16:creationId xmlns:a16="http://schemas.microsoft.com/office/drawing/2014/main" id="{894A1EF5-3F49-EA42-2D84-1C4F279D0856}"/>
              </a:ext>
            </a:extLst>
          </p:cNvPr>
          <p:cNvSpPr>
            <a:spLocks noGrp="1"/>
          </p:cNvSpPr>
          <p:nvPr>
            <p:ph idx="1"/>
          </p:nvPr>
        </p:nvSpPr>
        <p:spPr/>
        <p:txBody>
          <a:bodyPr>
            <a:normAutofit/>
          </a:bodyPr>
          <a:lstStyle/>
          <a:p>
            <a:pPr algn="l"/>
            <a:r>
              <a:rPr lang="en-US" sz="1800" b="0" i="0" u="none" strike="noStrike" baseline="0" dirty="0">
                <a:latin typeface="LMRoman10-Regular"/>
              </a:rPr>
              <a:t>Most statistical tests rely upon certain assumptions about the variables used in the analysis. </a:t>
            </a:r>
            <a:r>
              <a:rPr lang="en-US" sz="1800" b="1" i="0" u="none" strike="noStrike" baseline="0" dirty="0">
                <a:latin typeface="LMRoman10-Bold"/>
              </a:rPr>
              <a:t>When these assumptions are not met the results may not be trustworthy</a:t>
            </a:r>
            <a:r>
              <a:rPr lang="en-US" sz="1800" b="0" i="0" u="none" strike="noStrike" baseline="0" dirty="0">
                <a:latin typeface="LMRoman10-Regular"/>
              </a:rPr>
              <a:t>. The assumptions and conditions for the multiple regression model sound nearly the same as for simple linear regression, but with more variables in the model.</a:t>
            </a:r>
            <a:endParaRPr lang="en-US" sz="1800" dirty="0"/>
          </a:p>
          <a:p>
            <a:r>
              <a:rPr lang="en-US" sz="1800" dirty="0"/>
              <a:t>Even if you have a solid theoretical basis for your assumptions, they may still turn out to be incorrect. </a:t>
            </a:r>
          </a:p>
          <a:p>
            <a:r>
              <a:rPr lang="en-US" sz="1800" dirty="0"/>
              <a:t>Model diagnostics are visual and numeric guides to:</a:t>
            </a:r>
          </a:p>
          <a:p>
            <a:pPr lvl="1"/>
            <a:r>
              <a:rPr lang="en-US" sz="1800" dirty="0"/>
              <a:t>Help decide whether the assumptions taken hold up in all samples;</a:t>
            </a:r>
          </a:p>
          <a:p>
            <a:pPr lvl="1"/>
            <a:r>
              <a:rPr lang="en-US" sz="1800" dirty="0"/>
              <a:t>Provide an indication of why an assumption is violated.</a:t>
            </a:r>
          </a:p>
          <a:p>
            <a:r>
              <a:rPr lang="en-US" sz="1800" dirty="0"/>
              <a:t>Model diagnostics are not:</a:t>
            </a:r>
          </a:p>
          <a:p>
            <a:pPr lvl="1"/>
            <a:r>
              <a:rPr lang="en-US" sz="1800" dirty="0"/>
              <a:t>An indication that the assumption are correct</a:t>
            </a:r>
          </a:p>
          <a:p>
            <a:pPr lvl="1"/>
            <a:r>
              <a:rPr lang="en-US" sz="1800" dirty="0"/>
              <a:t>An indication that the model is right or wrong. It points out the model is suboptimal as model violet the assumption. </a:t>
            </a:r>
          </a:p>
          <a:p>
            <a:r>
              <a:rPr lang="en-US" sz="1800" dirty="0"/>
              <a:t>Assumptions must be based on theory. No test or visual diagnostic plot can tell you which assumption to choose, only whether they hold up reasonably well in your studies samples or not. </a:t>
            </a:r>
          </a:p>
        </p:txBody>
      </p:sp>
      <p:sp>
        <p:nvSpPr>
          <p:cNvPr id="4" name="Slide Number Placeholder 3">
            <a:extLst>
              <a:ext uri="{FF2B5EF4-FFF2-40B4-BE49-F238E27FC236}">
                <a16:creationId xmlns:a16="http://schemas.microsoft.com/office/drawing/2014/main" id="{C88F6F98-BA00-6A5F-8A8D-8F12DD108823}"/>
              </a:ext>
            </a:extLst>
          </p:cNvPr>
          <p:cNvSpPr>
            <a:spLocks noGrp="1"/>
          </p:cNvSpPr>
          <p:nvPr>
            <p:ph type="sldNum" sz="quarter" idx="12"/>
          </p:nvPr>
        </p:nvSpPr>
        <p:spPr/>
        <p:txBody>
          <a:bodyPr/>
          <a:lstStyle/>
          <a:p>
            <a:fld id="{998FC6E2-3800-4EB0-A18D-3856D6660061}" type="slidenum">
              <a:rPr lang="en-US" smtClean="0"/>
              <a:t>10</a:t>
            </a:fld>
            <a:endParaRPr lang="en-US"/>
          </a:p>
        </p:txBody>
      </p:sp>
      <p:pic>
        <p:nvPicPr>
          <p:cNvPr id="5" name="Picture 4" descr="Shape&#10;&#10;Description automatically generated with medium confidence">
            <a:extLst>
              <a:ext uri="{FF2B5EF4-FFF2-40B4-BE49-F238E27FC236}">
                <a16:creationId xmlns:a16="http://schemas.microsoft.com/office/drawing/2014/main" id="{815DB0DE-D014-C545-D58F-F40086AF21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966699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B521BFD-4597-4F67-B892-AFF5CD764956}"/>
              </a:ext>
            </a:extLst>
          </p:cNvPr>
          <p:cNvSpPr>
            <a:spLocks noGrp="1"/>
          </p:cNvSpPr>
          <p:nvPr>
            <p:ph type="sldNum" sz="quarter" idx="12"/>
          </p:nvPr>
        </p:nvSpPr>
        <p:spPr/>
        <p:txBody>
          <a:bodyPr/>
          <a:lstStyle/>
          <a:p>
            <a:fld id="{5C35FCF4-C3EF-BD43-82E0-05BC237DAD2A}" type="slidenum">
              <a:rPr lang="en-US" smtClean="0"/>
              <a:pPr/>
              <a:t>11</a:t>
            </a:fld>
            <a:endParaRPr lang="en-US" dirty="0"/>
          </a:p>
        </p:txBody>
      </p:sp>
      <p:sp>
        <p:nvSpPr>
          <p:cNvPr id="5" name="Title 1">
            <a:extLst>
              <a:ext uri="{FF2B5EF4-FFF2-40B4-BE49-F238E27FC236}">
                <a16:creationId xmlns:a16="http://schemas.microsoft.com/office/drawing/2014/main" id="{F1569E4D-2719-41A3-A069-1F1A8E45E18D}"/>
              </a:ext>
            </a:extLst>
          </p:cNvPr>
          <p:cNvSpPr>
            <a:spLocks noGrp="1"/>
          </p:cNvSpPr>
          <p:nvPr>
            <p:ph type="title"/>
          </p:nvPr>
        </p:nvSpPr>
        <p:spPr>
          <a:xfrm>
            <a:off x="534257" y="731009"/>
            <a:ext cx="10662034" cy="1033463"/>
          </a:xfrm>
        </p:spPr>
        <p:txBody>
          <a:bodyPr>
            <a:normAutofit/>
          </a:bodyPr>
          <a:lstStyle/>
          <a:p>
            <a:r>
              <a:rPr lang="en-CA" sz="5300" dirty="0">
                <a:solidFill>
                  <a:srgbClr val="0070C0"/>
                </a:solidFill>
                <a:latin typeface="+mj-lt"/>
              </a:rPr>
              <a:t>Assumptions</a:t>
            </a:r>
            <a:endParaRPr lang="en-CA" sz="4400" i="0" dirty="0">
              <a:solidFill>
                <a:srgbClr val="0070C0"/>
              </a:solidFill>
              <a:effectLst/>
              <a:latin typeface="+mj-lt"/>
            </a:endParaRPr>
          </a:p>
        </p:txBody>
      </p:sp>
      <p:sp>
        <p:nvSpPr>
          <p:cNvPr id="6" name="Content Placeholder 2">
            <a:extLst>
              <a:ext uri="{FF2B5EF4-FFF2-40B4-BE49-F238E27FC236}">
                <a16:creationId xmlns:a16="http://schemas.microsoft.com/office/drawing/2014/main" id="{4B923257-3147-4DA3-898A-6CA8C77CB802}"/>
              </a:ext>
            </a:extLst>
          </p:cNvPr>
          <p:cNvSpPr>
            <a:spLocks noGrp="1"/>
          </p:cNvSpPr>
          <p:nvPr>
            <p:ph idx="1"/>
          </p:nvPr>
        </p:nvSpPr>
        <p:spPr>
          <a:xfrm>
            <a:off x="534257" y="1806254"/>
            <a:ext cx="8258844" cy="4714705"/>
          </a:xfrm>
        </p:spPr>
        <p:txBody>
          <a:bodyPr>
            <a:noAutofit/>
          </a:bodyPr>
          <a:lstStyle/>
          <a:p>
            <a:pPr marL="457200" indent="-457200">
              <a:buAutoNum type="arabicPeriod"/>
            </a:pPr>
            <a:r>
              <a:rPr lang="en-CA" sz="2000" dirty="0"/>
              <a:t>Linearity Assumption</a:t>
            </a:r>
          </a:p>
          <a:p>
            <a:pPr marL="457200" lvl="1" indent="0">
              <a:buNone/>
            </a:pPr>
            <a:r>
              <a:rPr lang="en-US" sz="1600" dirty="0"/>
              <a:t>Relationships between all predictors and the response are linear</a:t>
            </a:r>
          </a:p>
          <a:p>
            <a:pPr marL="457200" indent="-457200">
              <a:buAutoNum type="arabicPeriod"/>
            </a:pPr>
            <a:r>
              <a:rPr lang="en-CA" sz="2000" dirty="0"/>
              <a:t>Independence Assumption</a:t>
            </a:r>
          </a:p>
          <a:p>
            <a:pPr marL="457200" lvl="1" indent="0">
              <a:buNone/>
            </a:pPr>
            <a:r>
              <a:rPr lang="en-CA" sz="1600" dirty="0"/>
              <a:t>Independence of observations</a:t>
            </a:r>
          </a:p>
          <a:p>
            <a:pPr marL="457200" indent="-457200">
              <a:buAutoNum type="arabicPeriod"/>
            </a:pPr>
            <a:r>
              <a:rPr lang="en-CA" sz="2000" dirty="0"/>
              <a:t>Equal Variance Assumption</a:t>
            </a:r>
          </a:p>
          <a:p>
            <a:pPr marL="457200" lvl="1" indent="0">
              <a:buNone/>
            </a:pPr>
            <a:r>
              <a:rPr lang="en-CA" sz="1600" dirty="0"/>
              <a:t>Error term (</a:t>
            </a:r>
            <a:r>
              <a:rPr lang="en-US" sz="1600" dirty="0"/>
              <a:t>Residuals</a:t>
            </a:r>
            <a:r>
              <a:rPr lang="en-CA" sz="1600" dirty="0"/>
              <a:t>) has equal variance given any values of independent variables</a:t>
            </a:r>
          </a:p>
          <a:p>
            <a:pPr marL="457200" indent="-457200">
              <a:buAutoNum type="arabicPeriod"/>
            </a:pPr>
            <a:r>
              <a:rPr lang="en-CA" sz="2000" dirty="0"/>
              <a:t>Normality Assumption</a:t>
            </a:r>
          </a:p>
          <a:p>
            <a:pPr marL="457200" lvl="1" indent="0">
              <a:buNone/>
            </a:pPr>
            <a:r>
              <a:rPr lang="en-CA" sz="1600" dirty="0"/>
              <a:t>Error term (</a:t>
            </a:r>
            <a:r>
              <a:rPr lang="en-US" sz="1600" dirty="0"/>
              <a:t>Residuals</a:t>
            </a:r>
            <a:r>
              <a:rPr lang="en-CA" sz="1600" dirty="0"/>
              <a:t>) is normally distributed</a:t>
            </a:r>
          </a:p>
          <a:p>
            <a:pPr marL="457200" indent="-457200">
              <a:buAutoNum type="arabicPeriod"/>
            </a:pPr>
            <a:r>
              <a:rPr lang="en-CA" sz="2000" dirty="0"/>
              <a:t>Outlier</a:t>
            </a:r>
          </a:p>
          <a:p>
            <a:pPr marL="457200" lvl="1" indent="0">
              <a:buNone/>
            </a:pPr>
            <a:r>
              <a:rPr lang="en-CA" sz="1600" dirty="0"/>
              <a:t>Error terms (</a:t>
            </a:r>
            <a:r>
              <a:rPr lang="en-US" sz="1600" dirty="0"/>
              <a:t>Residuals</a:t>
            </a:r>
            <a:r>
              <a:rPr lang="en-CA" sz="1600" dirty="0"/>
              <a:t>) has expected value of zero given the values of independent variables </a:t>
            </a:r>
          </a:p>
          <a:p>
            <a:pPr marL="457200" indent="-457200">
              <a:buAutoNum type="arabicPeriod"/>
            </a:pPr>
            <a:r>
              <a:rPr lang="en-CA" sz="2000" dirty="0"/>
              <a:t>Multicollinearity</a:t>
            </a:r>
          </a:p>
          <a:p>
            <a:pPr marL="457200" lvl="1" indent="0">
              <a:buNone/>
            </a:pPr>
            <a:r>
              <a:rPr lang="en-CA" sz="1600" dirty="0"/>
              <a:t>No perfect collinearity and non-zero variance of independent variables</a:t>
            </a:r>
          </a:p>
        </p:txBody>
      </p:sp>
      <p:pic>
        <p:nvPicPr>
          <p:cNvPr id="2" name="Picture 1" descr="Shape&#10;&#10;Description automatically generated with medium confidence">
            <a:extLst>
              <a:ext uri="{FF2B5EF4-FFF2-40B4-BE49-F238E27FC236}">
                <a16:creationId xmlns:a16="http://schemas.microsoft.com/office/drawing/2014/main" id="{6E2C76B9-5F52-F9A2-F72E-45737B2D7F3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2" name="Picture 2" descr="Linear Regression Explained with Python Examples - Data Analytics">
            <a:extLst>
              <a:ext uri="{FF2B5EF4-FFF2-40B4-BE49-F238E27FC236}">
                <a16:creationId xmlns:a16="http://schemas.microsoft.com/office/drawing/2014/main" id="{58E64AF3-B90F-E01F-8123-C0C38AC0F3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57266" y="2260659"/>
            <a:ext cx="3725176" cy="2650307"/>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7565B3C1-3106-15CE-3CA7-D96D716A4488}"/>
              </a:ext>
            </a:extLst>
          </p:cNvPr>
          <p:cNvGrpSpPr/>
          <p:nvPr/>
        </p:nvGrpSpPr>
        <p:grpSpPr>
          <a:xfrm>
            <a:off x="7289492" y="1018366"/>
            <a:ext cx="4886131" cy="1026828"/>
            <a:chOff x="7305869" y="116337"/>
            <a:chExt cx="4886131" cy="1026828"/>
          </a:xfrm>
        </p:grpSpPr>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E76DDE53-5C15-E536-66BE-6DB1FDD814EE}"/>
                    </a:ext>
                  </a:extLst>
                </p:cNvPr>
                <p:cNvSpPr txBox="1"/>
                <p:nvPr/>
              </p:nvSpPr>
              <p:spPr>
                <a:xfrm>
                  <a:off x="7305869" y="496834"/>
                  <a:ext cx="4792950" cy="646331"/>
                </a:xfrm>
                <a:prstGeom prst="rect">
                  <a:avLst/>
                </a:prstGeom>
                <a:noFill/>
              </p:spPr>
              <p:txBody>
                <a:bodyPr wrap="square">
                  <a:spAutoFit/>
                </a:bodyPr>
                <a:lstStyle/>
                <a:p>
                  <a:endParaRPr lang="en-US" sz="1800" dirty="0"/>
                </a:p>
                <a:p>
                  <a:pPr lvl="1"/>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𝑔</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m:t>
                        </m:r>
                        <m:r>
                          <a:rPr lang="en-US" sz="1800">
                            <a:latin typeface="Cambria Math" panose="02040503050406030204" pitchFamily="18" charset="0"/>
                          </a:rPr>
                          <m:t>𝜀</m:t>
                        </m:r>
                        <m:r>
                          <a:rPr lang="en-US" sz="1800">
                            <a:latin typeface="Cambria Math" panose="02040503050406030204" pitchFamily="18" charset="0"/>
                          </a:rPr>
                          <m:t>, </m:t>
                        </m:r>
                        <m:r>
                          <m:rPr>
                            <m:sty m:val="p"/>
                          </m:rPr>
                          <a:rPr lang="en-US" sz="1800">
                            <a:latin typeface="Cambria Math" panose="02040503050406030204" pitchFamily="18" charset="0"/>
                          </a:rPr>
                          <m:t>g</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oMath>
                    </m:oMathPara>
                  </a14:m>
                  <a:endParaRPr lang="en-US" dirty="0"/>
                </a:p>
              </p:txBody>
            </p:sp>
          </mc:Choice>
          <mc:Fallback xmlns="">
            <p:sp>
              <p:nvSpPr>
                <p:cNvPr id="14" name="TextBox 13">
                  <a:extLst>
                    <a:ext uri="{FF2B5EF4-FFF2-40B4-BE49-F238E27FC236}">
                      <a16:creationId xmlns:a16="http://schemas.microsoft.com/office/drawing/2014/main" id="{E76DDE53-5C15-E536-66BE-6DB1FDD814EE}"/>
                    </a:ext>
                  </a:extLst>
                </p:cNvPr>
                <p:cNvSpPr txBox="1">
                  <a:spLocks noRot="1" noChangeAspect="1" noMove="1" noResize="1" noEditPoints="1" noAdjustHandles="1" noChangeArrowheads="1" noChangeShapeType="1" noTextEdit="1"/>
                </p:cNvSpPr>
                <p:nvPr/>
              </p:nvSpPr>
              <p:spPr>
                <a:xfrm>
                  <a:off x="7305869" y="496834"/>
                  <a:ext cx="4792950" cy="646331"/>
                </a:xfrm>
                <a:prstGeom prst="rect">
                  <a:avLst/>
                </a:prstGeom>
                <a:blipFill>
                  <a:blip r:embed="rId4"/>
                  <a:stretch>
                    <a:fillRect b="-7547"/>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10958C56-7FD2-1665-600E-BDF10B84938D}"/>
                </a:ext>
              </a:extLst>
            </p:cNvPr>
            <p:cNvSpPr txBox="1"/>
            <p:nvPr/>
          </p:nvSpPr>
          <p:spPr>
            <a:xfrm>
              <a:off x="7532135" y="116337"/>
              <a:ext cx="4659865" cy="369332"/>
            </a:xfrm>
            <a:prstGeom prst="rect">
              <a:avLst/>
            </a:prstGeom>
            <a:noFill/>
          </p:spPr>
          <p:txBody>
            <a:bodyPr wrap="none" rtlCol="0">
              <a:spAutoFit/>
            </a:bodyPr>
            <a:lstStyle/>
            <a:p>
              <a:r>
                <a:rPr lang="en-US" dirty="0"/>
                <a:t>response, </a:t>
              </a:r>
              <a:r>
                <a:rPr lang="en-US" dirty="0">
                  <a:solidFill>
                    <a:schemeClr val="accent1"/>
                  </a:solidFill>
                </a:rPr>
                <a:t>coefficients of correlation</a:t>
              </a:r>
              <a:r>
                <a:rPr lang="en-US" dirty="0"/>
                <a:t>, </a:t>
              </a:r>
              <a:r>
                <a:rPr lang="en-US" dirty="0">
                  <a:solidFill>
                    <a:schemeClr val="accent2"/>
                  </a:solidFill>
                </a:rPr>
                <a:t>predictors</a:t>
              </a:r>
            </a:p>
          </p:txBody>
        </p:sp>
        <p:cxnSp>
          <p:nvCxnSpPr>
            <p:cNvPr id="16" name="Straight Arrow Connector 15">
              <a:extLst>
                <a:ext uri="{FF2B5EF4-FFF2-40B4-BE49-F238E27FC236}">
                  <a16:creationId xmlns:a16="http://schemas.microsoft.com/office/drawing/2014/main" id="{8D1BEEA7-D5FE-4590-82E2-FFC9DCFD20D6}"/>
                </a:ext>
              </a:extLst>
            </p:cNvPr>
            <p:cNvCxnSpPr>
              <a:cxnSpLocks/>
            </p:cNvCxnSpPr>
            <p:nvPr/>
          </p:nvCxnSpPr>
          <p:spPr>
            <a:xfrm>
              <a:off x="8139806" y="496834"/>
              <a:ext cx="0" cy="3138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10B3B19-A820-38EB-F99F-E263EFA7E490}"/>
                </a:ext>
              </a:extLst>
            </p:cNvPr>
            <p:cNvCxnSpPr/>
            <p:nvPr/>
          </p:nvCxnSpPr>
          <p:spPr>
            <a:xfrm flipH="1">
              <a:off x="8809478" y="497534"/>
              <a:ext cx="128588"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61E08C0-9F11-A161-DA03-84A0E31D9742}"/>
                </a:ext>
              </a:extLst>
            </p:cNvPr>
            <p:cNvCxnSpPr>
              <a:cxnSpLocks/>
            </p:cNvCxnSpPr>
            <p:nvPr/>
          </p:nvCxnSpPr>
          <p:spPr>
            <a:xfrm>
              <a:off x="9280967" y="515938"/>
              <a:ext cx="0"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493CF5D7-9DDB-A608-BB04-D270462ADBA6}"/>
                </a:ext>
              </a:extLst>
            </p:cNvPr>
            <p:cNvCxnSpPr>
              <a:cxnSpLocks/>
            </p:cNvCxnSpPr>
            <p:nvPr/>
          </p:nvCxnSpPr>
          <p:spPr>
            <a:xfrm>
              <a:off x="9962004" y="503431"/>
              <a:ext cx="55817"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D1A50010-C277-1FD1-B33F-4BAA517BD60C}"/>
                </a:ext>
              </a:extLst>
            </p:cNvPr>
            <p:cNvCxnSpPr>
              <a:cxnSpLocks/>
            </p:cNvCxnSpPr>
            <p:nvPr/>
          </p:nvCxnSpPr>
          <p:spPr>
            <a:xfrm flipH="1">
              <a:off x="10422128" y="485669"/>
              <a:ext cx="690803" cy="3250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spTree>
    <p:extLst>
      <p:ext uri="{BB962C8B-B14F-4D97-AF65-F5344CB8AC3E}">
        <p14:creationId xmlns:p14="http://schemas.microsoft.com/office/powerpoint/2010/main" val="3529775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715D101-0D5E-4541-990C-45FB23684E64}"/>
                  </a:ext>
                </a:extLst>
              </p:cNvPr>
              <p:cNvSpPr>
                <a:spLocks noGrp="1"/>
              </p:cNvSpPr>
              <p:nvPr>
                <p:ph idx="1"/>
              </p:nvPr>
            </p:nvSpPr>
            <p:spPr>
              <a:xfrm>
                <a:off x="587748" y="1419036"/>
                <a:ext cx="10827179" cy="2148129"/>
              </a:xfrm>
            </p:spPr>
            <p:txBody>
              <a:bodyPr>
                <a:normAutofit/>
              </a:bodyPr>
              <a:lstStyle/>
              <a:p>
                <a:pPr marL="0" indent="0">
                  <a:buNone/>
                </a:pPr>
                <a:r>
                  <a:rPr lang="en-US" sz="2000" b="0" i="0" dirty="0">
                    <a:solidFill>
                      <a:srgbClr val="333333"/>
                    </a:solidFill>
                    <a:effectLst/>
                  </a:rPr>
                  <a:t>The linear regression model assumes that there is a straight-line relationship between the predictors and the response. If the true relationship is far from linear, then virtually all of the conclusions that we draw from the fit are </a:t>
                </a:r>
                <a:r>
                  <a:rPr lang="en-US" sz="2000" b="0" i="0" dirty="0">
                    <a:solidFill>
                      <a:schemeClr val="accent1"/>
                    </a:solidFill>
                    <a:effectLst/>
                  </a:rPr>
                  <a:t>suspicious</a:t>
                </a:r>
                <a:r>
                  <a:rPr lang="en-US" sz="2000" b="0" i="0" dirty="0">
                    <a:solidFill>
                      <a:srgbClr val="333333"/>
                    </a:solidFill>
                    <a:effectLst/>
                  </a:rPr>
                  <a:t>. In addition, the prediction accuracy of the model can be significantly reduced. </a:t>
                </a:r>
              </a:p>
              <a:p>
                <a:pPr marL="0" indent="0">
                  <a:buNone/>
                </a:pPr>
                <a:r>
                  <a:rPr lang="en-US" altLang="en-US" sz="2000" dirty="0">
                    <a:solidFill>
                      <a:srgbClr val="333333"/>
                    </a:solidFill>
                  </a:rPr>
                  <a:t>If the residual plot indicates that there are non-linear associations in the data, then a simple approach is to use non-linear transformations of the predictors, such as log(X), Sqrt(X), and </a:t>
                </a:r>
                <a14:m>
                  <m:oMath xmlns:m="http://schemas.openxmlformats.org/officeDocument/2006/math">
                    <m:sSup>
                      <m:sSupPr>
                        <m:ctrlPr>
                          <a:rPr lang="en-US" altLang="en-US" sz="2000" i="1" smtClean="0">
                            <a:solidFill>
                              <a:srgbClr val="333333"/>
                            </a:solidFill>
                            <a:latin typeface="Cambria Math" panose="02040503050406030204" pitchFamily="18" charset="0"/>
                          </a:rPr>
                        </m:ctrlPr>
                      </m:sSupPr>
                      <m:e>
                        <m:r>
                          <a:rPr lang="en-US" altLang="en-US" sz="2000" b="0" i="1" smtClean="0">
                            <a:solidFill>
                              <a:srgbClr val="333333"/>
                            </a:solidFill>
                            <a:latin typeface="Cambria Math" panose="02040503050406030204" pitchFamily="18" charset="0"/>
                          </a:rPr>
                          <m:t>𝑋</m:t>
                        </m:r>
                      </m:e>
                      <m:sup>
                        <m:r>
                          <a:rPr lang="en-US" altLang="en-US" sz="2000" b="0" i="1" smtClean="0">
                            <a:solidFill>
                              <a:srgbClr val="333333"/>
                            </a:solidFill>
                            <a:latin typeface="Cambria Math" panose="02040503050406030204" pitchFamily="18" charset="0"/>
                          </a:rPr>
                          <m:t>2</m:t>
                        </m:r>
                      </m:sup>
                    </m:sSup>
                  </m:oMath>
                </a14:m>
                <a:r>
                  <a:rPr lang="en-US" altLang="en-US" sz="2000" dirty="0">
                    <a:solidFill>
                      <a:srgbClr val="333333"/>
                    </a:solidFill>
                  </a:rPr>
                  <a:t> in the regression model.</a:t>
                </a:r>
              </a:p>
            </p:txBody>
          </p:sp>
        </mc:Choice>
        <mc:Fallback xmlns="">
          <p:sp>
            <p:nvSpPr>
              <p:cNvPr id="3" name="Content Placeholder 2">
                <a:extLst>
                  <a:ext uri="{FF2B5EF4-FFF2-40B4-BE49-F238E27FC236}">
                    <a16:creationId xmlns:a16="http://schemas.microsoft.com/office/drawing/2014/main" id="{E715D101-0D5E-4541-990C-45FB23684E64}"/>
                  </a:ext>
                </a:extLst>
              </p:cNvPr>
              <p:cNvSpPr>
                <a:spLocks noGrp="1" noRot="1" noChangeAspect="1" noMove="1" noResize="1" noEditPoints="1" noAdjustHandles="1" noChangeArrowheads="1" noChangeShapeType="1" noTextEdit="1"/>
              </p:cNvSpPr>
              <p:nvPr>
                <p:ph idx="1"/>
              </p:nvPr>
            </p:nvSpPr>
            <p:spPr>
              <a:xfrm>
                <a:off x="587748" y="1419036"/>
                <a:ext cx="10827179" cy="2148129"/>
              </a:xfrm>
              <a:blipFill>
                <a:blip r:embed="rId2"/>
                <a:stretch>
                  <a:fillRect l="-563" t="-3125" r="-56" b="-4830"/>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35F3CDA6-95CB-4497-9EB6-CF9D9F7C9412}"/>
              </a:ext>
            </a:extLst>
          </p:cNvPr>
          <p:cNvSpPr>
            <a:spLocks noGrp="1"/>
          </p:cNvSpPr>
          <p:nvPr>
            <p:ph type="sldNum" sz="quarter" idx="12"/>
          </p:nvPr>
        </p:nvSpPr>
        <p:spPr/>
        <p:txBody>
          <a:bodyPr/>
          <a:lstStyle/>
          <a:p>
            <a:fld id="{5C35FCF4-C3EF-BD43-82E0-05BC237DAD2A}" type="slidenum">
              <a:rPr lang="en-US" smtClean="0"/>
              <a:pPr/>
              <a:t>12</a:t>
            </a:fld>
            <a:endParaRPr lang="en-US" dirty="0"/>
          </a:p>
        </p:txBody>
      </p:sp>
      <p:sp>
        <p:nvSpPr>
          <p:cNvPr id="5" name="Title 1">
            <a:extLst>
              <a:ext uri="{FF2B5EF4-FFF2-40B4-BE49-F238E27FC236}">
                <a16:creationId xmlns:a16="http://schemas.microsoft.com/office/drawing/2014/main" id="{EC3F1418-A808-4595-9773-F13735B0356E}"/>
              </a:ext>
            </a:extLst>
          </p:cNvPr>
          <p:cNvSpPr>
            <a:spLocks noGrp="1"/>
          </p:cNvSpPr>
          <p:nvPr>
            <p:ph type="title"/>
          </p:nvPr>
        </p:nvSpPr>
        <p:spPr>
          <a:xfrm>
            <a:off x="433774" y="465166"/>
            <a:ext cx="10662034" cy="1033463"/>
          </a:xfrm>
        </p:spPr>
        <p:txBody>
          <a:bodyPr>
            <a:normAutofit fontScale="90000"/>
          </a:bodyPr>
          <a:lstStyle/>
          <a:p>
            <a:r>
              <a:rPr lang="en-CA" sz="5300" dirty="0">
                <a:solidFill>
                  <a:srgbClr val="0070C0"/>
                </a:solidFill>
                <a:latin typeface="+mj-lt"/>
              </a:rPr>
              <a:t>1. Linearity Assumption</a:t>
            </a:r>
            <a:br>
              <a:rPr lang="en-CA" sz="2400" b="0" i="0" dirty="0">
                <a:solidFill>
                  <a:srgbClr val="00008B"/>
                </a:solidFill>
                <a:effectLst/>
                <a:latin typeface="Helvetica Neue"/>
              </a:rPr>
            </a:br>
            <a:endParaRPr lang="en-CA" sz="4400" i="0" dirty="0">
              <a:solidFill>
                <a:srgbClr val="0070C0"/>
              </a:solidFill>
              <a:effectLst/>
              <a:latin typeface="+mj-lt"/>
            </a:endParaRPr>
          </a:p>
        </p:txBody>
      </p:sp>
      <p:pic>
        <p:nvPicPr>
          <p:cNvPr id="9" name="Picture 8">
            <a:extLst>
              <a:ext uri="{FF2B5EF4-FFF2-40B4-BE49-F238E27FC236}">
                <a16:creationId xmlns:a16="http://schemas.microsoft.com/office/drawing/2014/main" id="{26CB1896-6675-421F-871D-B3C752731304}"/>
              </a:ext>
            </a:extLst>
          </p:cNvPr>
          <p:cNvPicPr>
            <a:picLocks noChangeAspect="1"/>
          </p:cNvPicPr>
          <p:nvPr/>
        </p:nvPicPr>
        <p:blipFill>
          <a:blip r:embed="rId3"/>
          <a:stretch>
            <a:fillRect/>
          </a:stretch>
        </p:blipFill>
        <p:spPr>
          <a:xfrm>
            <a:off x="2958870" y="3717890"/>
            <a:ext cx="6253581" cy="2949802"/>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E39B1A28-B790-C3ED-2386-9EAEFBCEB4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2793282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13</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C5FC9F11-00DE-361E-5EC5-65EDA3D6E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 name="Content Placeholder 9" descr="A picture containing text, screenshot, diagram&#10;&#10;Description automatically generated">
            <a:extLst>
              <a:ext uri="{FF2B5EF4-FFF2-40B4-BE49-F238E27FC236}">
                <a16:creationId xmlns:a16="http://schemas.microsoft.com/office/drawing/2014/main" id="{7ACF19F3-1C78-0146-83B2-89E719759F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23124" y="1627833"/>
            <a:ext cx="4911079" cy="4911079"/>
          </a:xfrm>
        </p:spPr>
      </p:pic>
      <p:sp>
        <p:nvSpPr>
          <p:cNvPr id="11" name="TextBox 10">
            <a:extLst>
              <a:ext uri="{FF2B5EF4-FFF2-40B4-BE49-F238E27FC236}">
                <a16:creationId xmlns:a16="http://schemas.microsoft.com/office/drawing/2014/main" id="{FDFB4910-BD36-FAB3-73EF-D6F8B2E5E450}"/>
              </a:ext>
            </a:extLst>
          </p:cNvPr>
          <p:cNvSpPr txBox="1"/>
          <p:nvPr/>
        </p:nvSpPr>
        <p:spPr>
          <a:xfrm>
            <a:off x="5439163" y="2896491"/>
            <a:ext cx="6074027" cy="2031325"/>
          </a:xfrm>
          <a:prstGeom prst="rect">
            <a:avLst/>
          </a:prstGeom>
          <a:noFill/>
        </p:spPr>
        <p:txBody>
          <a:bodyPr wrap="square" rtlCol="0">
            <a:spAutoFit/>
          </a:bodyPr>
          <a:lstStyle/>
          <a:p>
            <a:pPr algn="l"/>
            <a:r>
              <a:rPr lang="en-US" sz="1800" b="0" i="0" u="none" strike="noStrike" baseline="0" dirty="0">
                <a:latin typeface="LMRoman10-Regular"/>
              </a:rPr>
              <a:t>model&lt;-lm(</a:t>
            </a:r>
            <a:r>
              <a:rPr lang="en-US" sz="1800" b="0" i="0" u="none" strike="noStrike" baseline="0" dirty="0" err="1">
                <a:latin typeface="LMRoman10-Regular"/>
              </a:rPr>
              <a:t>sale~tv+radio+tv:radio</a:t>
            </a:r>
            <a:r>
              <a:rPr lang="en-US" sz="1800" b="0" i="0" u="none" strike="noStrike" baseline="0" dirty="0">
                <a:latin typeface="LMRoman10-Regular"/>
              </a:rPr>
              <a:t>, data=Advertising)</a:t>
            </a:r>
          </a:p>
          <a:p>
            <a:pPr algn="l"/>
            <a:endParaRPr lang="en-US" dirty="0">
              <a:latin typeface="LMRoman10-Regular"/>
            </a:endParaRPr>
          </a:p>
          <a:p>
            <a:pPr algn="l"/>
            <a:r>
              <a:rPr lang="en-US" sz="1800" b="0" i="0" u="none" strike="noStrike" baseline="0" dirty="0">
                <a:latin typeface="LMRoman10-Regular"/>
              </a:rPr>
              <a:t>There appears to be a little pattern in the residuals,</a:t>
            </a:r>
          </a:p>
          <a:p>
            <a:pPr algn="l"/>
            <a:r>
              <a:rPr lang="en-US" sz="1800" b="0" i="0" u="none" strike="noStrike" baseline="0" dirty="0">
                <a:latin typeface="LMRoman10-Regular"/>
              </a:rPr>
              <a:t>suggesting that the quadratic term or logarithmic might improve the fit to the data.</a:t>
            </a:r>
          </a:p>
          <a:p>
            <a:pPr algn="l"/>
            <a:endParaRPr lang="en-US" dirty="0">
              <a:latin typeface="LMRoman10-Regular"/>
            </a:endParaRPr>
          </a:p>
          <a:p>
            <a:pPr algn="l"/>
            <a:endParaRPr lang="en-US" dirty="0"/>
          </a:p>
        </p:txBody>
      </p:sp>
    </p:spTree>
    <p:extLst>
      <p:ext uri="{BB962C8B-B14F-4D97-AF65-F5344CB8AC3E}">
        <p14:creationId xmlns:p14="http://schemas.microsoft.com/office/powerpoint/2010/main" val="39198208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708254" y="634946"/>
            <a:ext cx="10515600" cy="777875"/>
          </a:xfrm>
        </p:spPr>
        <p:txBody>
          <a:bodyPr>
            <a:normAutofit/>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a:t>
            </a:r>
            <a:r>
              <a:rPr lang="zh-CN" altLang="en-US" dirty="0">
                <a:solidFill>
                  <a:schemeClr val="accent1"/>
                </a:solidFill>
              </a:rPr>
              <a:t> </a:t>
            </a:r>
            <a:r>
              <a:rPr lang="en-US" altLang="zh-CN" dirty="0">
                <a:solidFill>
                  <a:schemeClr val="accent1"/>
                </a:solidFill>
              </a:rPr>
              <a:t>Pairwise</a:t>
            </a:r>
            <a:r>
              <a:rPr lang="zh-CN" altLang="en-US" dirty="0">
                <a:solidFill>
                  <a:schemeClr val="accent1"/>
                </a:solidFill>
              </a:rPr>
              <a:t> </a:t>
            </a:r>
            <a:r>
              <a:rPr lang="en-US" altLang="zh-CN" dirty="0">
                <a:solidFill>
                  <a:schemeClr val="accent1"/>
                </a:solidFill>
              </a:rPr>
              <a:t>correlation</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14</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7A2AF6B2-8A37-B60D-843A-CC5B6D50B6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9" name="Content Placeholder 8" descr="A screenshot of a graph&#10;&#10;Description automatically generated with medium confidence">
            <a:extLst>
              <a:ext uri="{FF2B5EF4-FFF2-40B4-BE49-F238E27FC236}">
                <a16:creationId xmlns:a16="http://schemas.microsoft.com/office/drawing/2014/main" id="{11892458-6DF3-F44F-49CF-EADA39AE8E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3782" y="1438208"/>
            <a:ext cx="5283267" cy="5283267"/>
          </a:xfrm>
        </p:spPr>
      </p:pic>
      <p:pic>
        <p:nvPicPr>
          <p:cNvPr id="11" name="Picture 10">
            <a:extLst>
              <a:ext uri="{FF2B5EF4-FFF2-40B4-BE49-F238E27FC236}">
                <a16:creationId xmlns:a16="http://schemas.microsoft.com/office/drawing/2014/main" id="{8DF2B6F0-A2D5-3B6C-DF6C-5A497F876BD9}"/>
              </a:ext>
            </a:extLst>
          </p:cNvPr>
          <p:cNvPicPr>
            <a:picLocks noChangeAspect="1"/>
          </p:cNvPicPr>
          <p:nvPr/>
        </p:nvPicPr>
        <p:blipFill>
          <a:blip r:embed="rId4"/>
          <a:stretch>
            <a:fillRect/>
          </a:stretch>
        </p:blipFill>
        <p:spPr>
          <a:xfrm>
            <a:off x="6096000" y="1447957"/>
            <a:ext cx="5982218" cy="1737511"/>
          </a:xfrm>
          <a:prstGeom prst="rect">
            <a:avLst/>
          </a:prstGeom>
        </p:spPr>
      </p:pic>
      <p:pic>
        <p:nvPicPr>
          <p:cNvPr id="13" name="Picture 12" descr="A picture containing text, screenshot, font, diagram&#10;&#10;Description automatically generated">
            <a:extLst>
              <a:ext uri="{FF2B5EF4-FFF2-40B4-BE49-F238E27FC236}">
                <a16:creationId xmlns:a16="http://schemas.microsoft.com/office/drawing/2014/main" id="{80C4EFDB-9383-3496-01C5-C23DC3DEA4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12707" y="3275719"/>
            <a:ext cx="5650558" cy="3445756"/>
          </a:xfrm>
          <a:prstGeom prst="rect">
            <a:avLst/>
          </a:prstGeom>
        </p:spPr>
      </p:pic>
      <p:sp>
        <p:nvSpPr>
          <p:cNvPr id="14" name="TextBox 13">
            <a:extLst>
              <a:ext uri="{FF2B5EF4-FFF2-40B4-BE49-F238E27FC236}">
                <a16:creationId xmlns:a16="http://schemas.microsoft.com/office/drawing/2014/main" id="{D2737DDC-1CAB-EA00-4CCF-58D4CC7F37BE}"/>
              </a:ext>
            </a:extLst>
          </p:cNvPr>
          <p:cNvSpPr txBox="1"/>
          <p:nvPr/>
        </p:nvSpPr>
        <p:spPr>
          <a:xfrm>
            <a:off x="9087109" y="5156021"/>
            <a:ext cx="2743199" cy="1200329"/>
          </a:xfrm>
          <a:prstGeom prst="rect">
            <a:avLst/>
          </a:prstGeom>
          <a:noFill/>
        </p:spPr>
        <p:txBody>
          <a:bodyPr wrap="square" rtlCol="0">
            <a:spAutoFit/>
          </a:bodyPr>
          <a:lstStyle/>
          <a:p>
            <a:r>
              <a:rPr lang="en-US" dirty="0"/>
              <a:t>Conclusion: residuals from third order model do not have an obvious pattern with fitted values. </a:t>
            </a:r>
          </a:p>
        </p:txBody>
      </p:sp>
    </p:spTree>
    <p:extLst>
      <p:ext uri="{BB962C8B-B14F-4D97-AF65-F5344CB8AC3E}">
        <p14:creationId xmlns:p14="http://schemas.microsoft.com/office/powerpoint/2010/main" val="4424274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15</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16</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15</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sp>
        <p:nvSpPr>
          <p:cNvPr id="5" name="TextBox 4">
            <a:extLst>
              <a:ext uri="{FF2B5EF4-FFF2-40B4-BE49-F238E27FC236}">
                <a16:creationId xmlns:a16="http://schemas.microsoft.com/office/drawing/2014/main" id="{362F6550-EB52-C24B-1BCF-B64AA27AD290}"/>
              </a:ext>
            </a:extLst>
          </p:cNvPr>
          <p:cNvSpPr txBox="1"/>
          <p:nvPr/>
        </p:nvSpPr>
        <p:spPr>
          <a:xfrm>
            <a:off x="5230761" y="1846021"/>
            <a:ext cx="6102220" cy="2308324"/>
          </a:xfrm>
          <a:prstGeom prst="rect">
            <a:avLst/>
          </a:prstGeom>
          <a:noFill/>
        </p:spPr>
        <p:txBody>
          <a:bodyPr wrap="square">
            <a:spAutoFit/>
          </a:bodyPr>
          <a:lstStyle/>
          <a:p>
            <a:r>
              <a:rPr lang="en-US" sz="1800" b="0" i="0" dirty="0">
                <a:solidFill>
                  <a:srgbClr val="333333"/>
                </a:solidFill>
                <a:effectLst/>
              </a:rPr>
              <a:t>From the clerical staff work hours, use residual plots to conduct a residual analysis of the data. </a:t>
            </a:r>
          </a:p>
          <a:p>
            <a:r>
              <a:rPr lang="en-US" dirty="0">
                <a:solidFill>
                  <a:srgbClr val="333333"/>
                </a:solidFill>
              </a:rPr>
              <a:t>Begin with the model: Y ~ X2 + X4 + X5</a:t>
            </a:r>
          </a:p>
          <a:p>
            <a:endParaRPr lang="en-US" dirty="0">
              <a:solidFill>
                <a:srgbClr val="333333"/>
              </a:solidFill>
            </a:endParaRPr>
          </a:p>
          <a:p>
            <a:pPr marL="342900" indent="-342900">
              <a:buFont typeface="+mj-lt"/>
              <a:buAutoNum type="arabicPeriod"/>
            </a:pPr>
            <a:r>
              <a:rPr lang="en-US" sz="1800" dirty="0"/>
              <a:t>Check whether this model meets the linearity assumption</a:t>
            </a:r>
          </a:p>
          <a:p>
            <a:pPr marL="342900" indent="-342900">
              <a:buFont typeface="+mj-lt"/>
              <a:buAutoNum type="arabicPeriod"/>
            </a:pPr>
            <a:r>
              <a:rPr lang="en-US" sz="1800" dirty="0"/>
              <a:t>If it doesn’t (it doesn’t), use </a:t>
            </a:r>
            <a:r>
              <a:rPr lang="en-US" sz="1800" dirty="0" err="1"/>
              <a:t>ggpairs</a:t>
            </a:r>
            <a:r>
              <a:rPr lang="en-US" sz="1800" dirty="0"/>
              <a:t>() to identify potential terms that might be transformed in a higher order model.</a:t>
            </a:r>
          </a:p>
          <a:p>
            <a:pPr marL="342900" indent="-342900">
              <a:buFont typeface="+mj-lt"/>
              <a:buAutoNum type="arabicPeriod"/>
            </a:pPr>
            <a:r>
              <a:rPr lang="en-US" sz="1800" dirty="0"/>
              <a:t>Fit that higher order model and evaluate.</a:t>
            </a:r>
            <a:endParaRPr lang="en-CA" sz="1800" dirty="0"/>
          </a:p>
        </p:txBody>
      </p:sp>
    </p:spTree>
    <p:extLst>
      <p:ext uri="{BB962C8B-B14F-4D97-AF65-F5344CB8AC3E}">
        <p14:creationId xmlns:p14="http://schemas.microsoft.com/office/powerpoint/2010/main" val="6226997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16</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16</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16</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pic>
        <p:nvPicPr>
          <p:cNvPr id="10" name="Picture 9">
            <a:extLst>
              <a:ext uri="{FF2B5EF4-FFF2-40B4-BE49-F238E27FC236}">
                <a16:creationId xmlns:a16="http://schemas.microsoft.com/office/drawing/2014/main" id="{1BBBBE35-C26B-9F85-D52A-FB6C2C64A9A5}"/>
              </a:ext>
            </a:extLst>
          </p:cNvPr>
          <p:cNvPicPr>
            <a:picLocks noChangeAspect="1"/>
          </p:cNvPicPr>
          <p:nvPr/>
        </p:nvPicPr>
        <p:blipFill>
          <a:blip r:embed="rId5"/>
          <a:stretch>
            <a:fillRect/>
          </a:stretch>
        </p:blipFill>
        <p:spPr>
          <a:xfrm>
            <a:off x="128344" y="133811"/>
            <a:ext cx="4665306" cy="3398567"/>
          </a:xfrm>
          <a:prstGeom prst="rect">
            <a:avLst/>
          </a:prstGeom>
        </p:spPr>
      </p:pic>
      <p:pic>
        <p:nvPicPr>
          <p:cNvPr id="16" name="Picture 15">
            <a:extLst>
              <a:ext uri="{FF2B5EF4-FFF2-40B4-BE49-F238E27FC236}">
                <a16:creationId xmlns:a16="http://schemas.microsoft.com/office/drawing/2014/main" id="{73F48D50-E456-DF63-36AE-2107CA7148FF}"/>
              </a:ext>
            </a:extLst>
          </p:cNvPr>
          <p:cNvPicPr>
            <a:picLocks noChangeAspect="1"/>
          </p:cNvPicPr>
          <p:nvPr/>
        </p:nvPicPr>
        <p:blipFill>
          <a:blip r:embed="rId6"/>
          <a:stretch>
            <a:fillRect/>
          </a:stretch>
        </p:blipFill>
        <p:spPr>
          <a:xfrm>
            <a:off x="128345" y="3624386"/>
            <a:ext cx="4665306" cy="3097089"/>
          </a:xfrm>
          <a:prstGeom prst="rect">
            <a:avLst/>
          </a:prstGeom>
        </p:spPr>
      </p:pic>
      <p:sp>
        <p:nvSpPr>
          <p:cNvPr id="17" name="TextBox 16">
            <a:extLst>
              <a:ext uri="{FF2B5EF4-FFF2-40B4-BE49-F238E27FC236}">
                <a16:creationId xmlns:a16="http://schemas.microsoft.com/office/drawing/2014/main" id="{4FED7341-D29E-7928-072B-96A2A63FE538}"/>
              </a:ext>
            </a:extLst>
          </p:cNvPr>
          <p:cNvSpPr txBox="1"/>
          <p:nvPr/>
        </p:nvSpPr>
        <p:spPr>
          <a:xfrm>
            <a:off x="5230761" y="2071396"/>
            <a:ext cx="6342114" cy="2031325"/>
          </a:xfrm>
          <a:prstGeom prst="rect">
            <a:avLst/>
          </a:prstGeom>
          <a:noFill/>
        </p:spPr>
        <p:txBody>
          <a:bodyPr wrap="square" rtlCol="0">
            <a:spAutoFit/>
          </a:bodyPr>
          <a:lstStyle/>
          <a:p>
            <a:r>
              <a:rPr lang="en-US" dirty="0"/>
              <a:t>Pattern is not quite obvious with plot, but observable. Maybe better with </a:t>
            </a:r>
            <a:r>
              <a:rPr lang="en-US" dirty="0" err="1"/>
              <a:t>ggplot</a:t>
            </a:r>
            <a:r>
              <a:rPr lang="en-US" dirty="0"/>
              <a:t>() as it can fit a line to data</a:t>
            </a:r>
          </a:p>
          <a:p>
            <a:endParaRPr lang="en-US" dirty="0"/>
          </a:p>
          <a:p>
            <a:r>
              <a:rPr lang="en-US" dirty="0"/>
              <a:t>Based on these two figures, we observed patterns between residuals of the model and response. </a:t>
            </a:r>
          </a:p>
          <a:p>
            <a:endParaRPr lang="en-US" dirty="0"/>
          </a:p>
          <a:p>
            <a:r>
              <a:rPr lang="en-US" dirty="0"/>
              <a:t>&gt;&gt;This model does not satisfy the linearity assumption. </a:t>
            </a:r>
          </a:p>
        </p:txBody>
      </p:sp>
    </p:spTree>
    <p:extLst>
      <p:ext uri="{BB962C8B-B14F-4D97-AF65-F5344CB8AC3E}">
        <p14:creationId xmlns:p14="http://schemas.microsoft.com/office/powerpoint/2010/main" val="23942512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16</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sp>
        <p:nvSpPr>
          <p:cNvPr id="2" name="TextBox 1">
            <a:extLst>
              <a:ext uri="{FF2B5EF4-FFF2-40B4-BE49-F238E27FC236}">
                <a16:creationId xmlns:a16="http://schemas.microsoft.com/office/drawing/2014/main" id="{5A540935-11DE-A41C-54F4-D152AA052792}"/>
              </a:ext>
            </a:extLst>
          </p:cNvPr>
          <p:cNvSpPr txBox="1"/>
          <p:nvPr/>
        </p:nvSpPr>
        <p:spPr>
          <a:xfrm>
            <a:off x="5113316" y="1878902"/>
            <a:ext cx="6557615" cy="1323439"/>
          </a:xfrm>
          <a:prstGeom prst="rect">
            <a:avLst/>
          </a:prstGeom>
          <a:noFill/>
        </p:spPr>
        <p:txBody>
          <a:bodyPr wrap="square" rtlCol="0">
            <a:spAutoFit/>
          </a:bodyPr>
          <a:lstStyle/>
          <a:p>
            <a:r>
              <a:rPr lang="en-US" sz="1600" dirty="0"/>
              <a:t>Optimal models from the problem 15: </a:t>
            </a:r>
          </a:p>
          <a:p>
            <a:r>
              <a:rPr lang="en-US" sz="1600" dirty="0"/>
              <a:t>optimal_model_approach1=lm(Y ~ X2+X4+X5+I(X2^2), data=workhours)</a:t>
            </a:r>
          </a:p>
          <a:p>
            <a:r>
              <a:rPr lang="en-US" sz="1600" dirty="0"/>
              <a:t>optimal_model_approach2=lm(Y ~ X2+X4+X5+I(X2^2), data=workhours)</a:t>
            </a:r>
          </a:p>
          <a:p>
            <a:r>
              <a:rPr lang="en-US" sz="1600" dirty="0"/>
              <a:t>optimal_model_approach3 &lt;-lm(Y~(X1+X2+X3+X4+X5+X6+X1:X6+X2:X6), data=workhours)</a:t>
            </a:r>
          </a:p>
        </p:txBody>
      </p:sp>
      <p:pic>
        <p:nvPicPr>
          <p:cNvPr id="11" name="Picture 10" descr="A picture containing text, screenshot, line, diagram&#10;&#10;Description automatically generated">
            <a:extLst>
              <a:ext uri="{FF2B5EF4-FFF2-40B4-BE49-F238E27FC236}">
                <a16:creationId xmlns:a16="http://schemas.microsoft.com/office/drawing/2014/main" id="{22E1ECF0-F365-AABD-0EB9-13C72D84AB2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146926" y="3223651"/>
            <a:ext cx="4613318" cy="3128492"/>
          </a:xfrm>
          <a:prstGeom prst="rect">
            <a:avLst/>
          </a:prstGeom>
        </p:spPr>
      </p:pic>
      <p:sp>
        <p:nvSpPr>
          <p:cNvPr id="13" name="TextBox 12">
            <a:extLst>
              <a:ext uri="{FF2B5EF4-FFF2-40B4-BE49-F238E27FC236}">
                <a16:creationId xmlns:a16="http://schemas.microsoft.com/office/drawing/2014/main" id="{3393274E-CFF8-49E1-22A0-79F70937C14F}"/>
              </a:ext>
            </a:extLst>
          </p:cNvPr>
          <p:cNvSpPr txBox="1"/>
          <p:nvPr/>
        </p:nvSpPr>
        <p:spPr>
          <a:xfrm>
            <a:off x="9851571" y="4381066"/>
            <a:ext cx="2193423" cy="1200329"/>
          </a:xfrm>
          <a:prstGeom prst="rect">
            <a:avLst/>
          </a:prstGeom>
          <a:noFill/>
        </p:spPr>
        <p:txBody>
          <a:bodyPr wrap="square">
            <a:spAutoFit/>
          </a:bodyPr>
          <a:lstStyle/>
          <a:p>
            <a:r>
              <a:rPr lang="en-US" dirty="0"/>
              <a:t>The bottom two models appear to meet linearity assumption. </a:t>
            </a:r>
          </a:p>
        </p:txBody>
      </p:sp>
    </p:spTree>
    <p:extLst>
      <p:ext uri="{BB962C8B-B14F-4D97-AF65-F5344CB8AC3E}">
        <p14:creationId xmlns:p14="http://schemas.microsoft.com/office/powerpoint/2010/main" val="26542085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9152964-20C7-40AA-931C-ADC0755D9E07}"/>
              </a:ext>
            </a:extLst>
          </p:cNvPr>
          <p:cNvSpPr>
            <a:spLocks noGrp="1"/>
          </p:cNvSpPr>
          <p:nvPr>
            <p:ph type="sldNum" sz="quarter" idx="12"/>
          </p:nvPr>
        </p:nvSpPr>
        <p:spPr/>
        <p:txBody>
          <a:bodyPr/>
          <a:lstStyle/>
          <a:p>
            <a:fld id="{5C35FCF4-C3EF-BD43-82E0-05BC237DAD2A}" type="slidenum">
              <a:rPr lang="en-US" smtClean="0"/>
              <a:pPr/>
              <a:t>18</a:t>
            </a:fld>
            <a:endParaRPr lang="en-US" dirty="0"/>
          </a:p>
        </p:txBody>
      </p:sp>
      <p:sp>
        <p:nvSpPr>
          <p:cNvPr id="5" name="Title 1">
            <a:extLst>
              <a:ext uri="{FF2B5EF4-FFF2-40B4-BE49-F238E27FC236}">
                <a16:creationId xmlns:a16="http://schemas.microsoft.com/office/drawing/2014/main" id="{EAF3C7A2-9978-4D52-8C88-A4BD7242BFA3}"/>
              </a:ext>
            </a:extLst>
          </p:cNvPr>
          <p:cNvSpPr>
            <a:spLocks noGrp="1"/>
          </p:cNvSpPr>
          <p:nvPr>
            <p:ph type="title"/>
          </p:nvPr>
        </p:nvSpPr>
        <p:spPr>
          <a:xfrm>
            <a:off x="433774" y="465166"/>
            <a:ext cx="10662034" cy="1033463"/>
          </a:xfrm>
        </p:spPr>
        <p:txBody>
          <a:bodyPr>
            <a:normAutofit/>
          </a:bodyPr>
          <a:lstStyle/>
          <a:p>
            <a:r>
              <a:rPr lang="en-CA" dirty="0">
                <a:solidFill>
                  <a:srgbClr val="0070C0"/>
                </a:solidFill>
                <a:latin typeface="+mj-lt"/>
              </a:rPr>
              <a:t>2. Independence Assumption</a:t>
            </a:r>
            <a:endParaRPr lang="en-CA" i="0" dirty="0">
              <a:solidFill>
                <a:srgbClr val="0070C0"/>
              </a:solidFill>
              <a:effectLst/>
              <a:latin typeface="+mj-lt"/>
            </a:endParaRPr>
          </a:p>
        </p:txBody>
      </p:sp>
      <p:pic>
        <p:nvPicPr>
          <p:cNvPr id="2" name="Picture 1" descr="Shape&#10;&#10;Description automatically generated with medium confidence">
            <a:extLst>
              <a:ext uri="{FF2B5EF4-FFF2-40B4-BE49-F238E27FC236}">
                <a16:creationId xmlns:a16="http://schemas.microsoft.com/office/drawing/2014/main" id="{DF15FB92-E330-1C4D-9183-FEDF98FF67D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TextBox 2">
            <a:extLst>
              <a:ext uri="{FF2B5EF4-FFF2-40B4-BE49-F238E27FC236}">
                <a16:creationId xmlns:a16="http://schemas.microsoft.com/office/drawing/2014/main" id="{1AC27EC3-3983-B6EC-C2B8-53DEFEA8DC65}"/>
              </a:ext>
            </a:extLst>
          </p:cNvPr>
          <p:cNvSpPr txBox="1"/>
          <p:nvPr/>
        </p:nvSpPr>
        <p:spPr>
          <a:xfrm>
            <a:off x="373348" y="1736009"/>
            <a:ext cx="10552800" cy="4247317"/>
          </a:xfrm>
          <a:prstGeom prst="rect">
            <a:avLst/>
          </a:prstGeom>
          <a:noFill/>
        </p:spPr>
        <p:txBody>
          <a:bodyPr wrap="square" rtlCol="0">
            <a:spAutoFit/>
          </a:bodyPr>
          <a:lstStyle/>
          <a:p>
            <a:pPr algn="l"/>
            <a:r>
              <a:rPr lang="en-US" b="0" i="0" u="none" strike="noStrike" baseline="0" dirty="0"/>
              <a:t>An important assumption of the linear regression model is that the error terms, </a:t>
            </a:r>
            <a:r>
              <a:rPr lang="en-US" b="0" i="1" u="none" strike="noStrike" baseline="0" dirty="0"/>
              <a:t>ϵ</a:t>
            </a:r>
            <a:r>
              <a:rPr lang="en-US" b="0" i="0" u="none" strike="noStrike" baseline="0" dirty="0"/>
              <a:t>1</a:t>
            </a:r>
            <a:r>
              <a:rPr lang="en-US" b="0" i="1" u="none" strike="noStrike" baseline="0" dirty="0"/>
              <a:t>, ϵ</a:t>
            </a:r>
            <a:r>
              <a:rPr lang="en-US" b="0" i="0" u="none" strike="noStrike" baseline="0" dirty="0"/>
              <a:t>2</a:t>
            </a:r>
            <a:r>
              <a:rPr lang="en-US" b="0" i="1" u="none" strike="noStrike" baseline="0" dirty="0"/>
              <a:t>, ϵ</a:t>
            </a:r>
            <a:r>
              <a:rPr lang="en-US" b="0" i="0" u="none" strike="noStrike" baseline="0" dirty="0"/>
              <a:t>3</a:t>
            </a:r>
            <a:r>
              <a:rPr lang="en-US" b="0" i="1" u="none" strike="noStrike" baseline="0" dirty="0"/>
              <a:t>, ..., ϵn </a:t>
            </a:r>
            <a:r>
              <a:rPr lang="en-US" b="0" i="0" u="none" strike="noStrike" baseline="0" dirty="0"/>
              <a:t>are uncorrelated (must be mutually independent). What does this mean? For instance, if the errors are uncorrelated, then the fact that </a:t>
            </a:r>
            <a:r>
              <a:rPr lang="en-US" b="0" i="1" u="none" strike="noStrike" baseline="0" dirty="0"/>
              <a:t>ϵ</a:t>
            </a:r>
            <a:r>
              <a:rPr lang="en-US" b="0" i="1" u="none" strike="noStrike" baseline="0" dirty="0" err="1"/>
              <a:t>i</a:t>
            </a:r>
            <a:r>
              <a:rPr lang="en-US" b="0" i="1" u="none" strike="noStrike" baseline="0" dirty="0"/>
              <a:t> </a:t>
            </a:r>
            <a:r>
              <a:rPr lang="en-US" b="0" i="0" u="none" strike="noStrike" baseline="0" dirty="0"/>
              <a:t>is positive provides little or no information about the sign of </a:t>
            </a:r>
            <a:r>
              <a:rPr lang="en-US" b="0" i="1" u="none" strike="noStrike" baseline="0" dirty="0"/>
              <a:t>ϵi</a:t>
            </a:r>
            <a:r>
              <a:rPr lang="en-US" b="0" i="0" u="none" strike="noStrike" baseline="0" dirty="0"/>
              <a:t>+1.</a:t>
            </a:r>
          </a:p>
          <a:p>
            <a:pPr algn="l"/>
            <a:r>
              <a:rPr lang="en-US" b="0" i="0" u="none" strike="noStrike" baseline="0" dirty="0"/>
              <a:t>The assumption of independent errors is violated when successive errors are correlated. This typically occurs when the data for both dependent and independent variables are observed sequentially over a period of time-called </a:t>
            </a:r>
            <a:r>
              <a:rPr lang="en-US" b="1" i="0" u="none" strike="noStrike" baseline="0" dirty="0"/>
              <a:t>time-series data</a:t>
            </a:r>
          </a:p>
          <a:p>
            <a:pPr algn="l"/>
            <a:endParaRPr lang="en-US" b="1" i="0" u="none" strike="noStrike" baseline="0" dirty="0"/>
          </a:p>
          <a:p>
            <a:pPr algn="l"/>
            <a:r>
              <a:rPr lang="en-US" b="0" i="0" u="none" strike="noStrike" baseline="0" dirty="0"/>
              <a:t>We can check displays of the regression residuals for evidence of patterns, trends or clumping, any of which would suggest a failure of independence. In the special case when response </a:t>
            </a:r>
            <a:r>
              <a:rPr lang="en-US" b="0" i="1" u="none" strike="noStrike" baseline="0" dirty="0"/>
              <a:t>Y </a:t>
            </a:r>
            <a:r>
              <a:rPr lang="en-US" b="0" i="0" u="none" strike="noStrike" baseline="0" dirty="0"/>
              <a:t>is related to time (time series data), a common violation of the Independence Assumption is for the errors to be correlated. This violation </a:t>
            </a:r>
            <a:r>
              <a:rPr lang="en-US" b="0" i="0" u="none" strike="noStrike" baseline="0" dirty="0">
                <a:latin typeface="LMRoman10-Regular"/>
              </a:rPr>
              <a:t>can be checked by plotting the residuals against the order of occurrence (time plot of the residuals and looking for pattern).</a:t>
            </a:r>
          </a:p>
          <a:p>
            <a:pPr algn="l"/>
            <a:endParaRPr lang="en-US" b="0" i="0" u="none" strike="noStrike" baseline="0" dirty="0">
              <a:latin typeface="LMRoman10-Regular"/>
            </a:endParaRPr>
          </a:p>
          <a:p>
            <a:pPr algn="l"/>
            <a:r>
              <a:rPr lang="en-US" b="0" i="0" u="none" strike="noStrike" baseline="0" dirty="0">
                <a:latin typeface="LMRoman10-Regular"/>
              </a:rPr>
              <a:t>In the Advertising example, the subjects were not related to time, so we can pretty sure that their measurements</a:t>
            </a:r>
            <a:r>
              <a:rPr lang="en-US" dirty="0">
                <a:latin typeface="LMRoman10-Regular"/>
              </a:rPr>
              <a:t> are</a:t>
            </a:r>
            <a:r>
              <a:rPr lang="en-US" b="0" i="0" u="none" strike="noStrike" baseline="0" dirty="0">
                <a:latin typeface="LMRoman10-Regular"/>
              </a:rPr>
              <a:t> independent.</a:t>
            </a:r>
            <a:endParaRPr lang="en-US" dirty="0"/>
          </a:p>
        </p:txBody>
      </p:sp>
    </p:spTree>
    <p:extLst>
      <p:ext uri="{BB962C8B-B14F-4D97-AF65-F5344CB8AC3E}">
        <p14:creationId xmlns:p14="http://schemas.microsoft.com/office/powerpoint/2010/main" val="24062500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Independence</a:t>
            </a:r>
            <a:r>
              <a:rPr lang="zh-CN" altLang="en-US" dirty="0">
                <a:solidFill>
                  <a:schemeClr val="accent1"/>
                </a:solidFill>
              </a:rPr>
              <a:t> </a:t>
            </a:r>
            <a:r>
              <a:rPr lang="en-US" altLang="zh-CN" dirty="0">
                <a:solidFill>
                  <a:schemeClr val="accent1"/>
                </a:solidFill>
              </a:rPr>
              <a:t>Assumption</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19</a:t>
            </a:fld>
            <a:endParaRPr lang="en-US">
              <a:solidFill>
                <a:srgbClr val="FFFFFF"/>
              </a:solidFill>
            </a:endParaRPr>
          </a:p>
        </p:txBody>
      </p:sp>
      <p:sp>
        <p:nvSpPr>
          <p:cNvPr id="9" name="Content Placeholder 8">
            <a:extLst>
              <a:ext uri="{FF2B5EF4-FFF2-40B4-BE49-F238E27FC236}">
                <a16:creationId xmlns:a16="http://schemas.microsoft.com/office/drawing/2014/main" id="{0B153CED-7B57-344C-8356-144D1EFF8322}"/>
              </a:ext>
            </a:extLst>
          </p:cNvPr>
          <p:cNvSpPr>
            <a:spLocks noGrp="1"/>
          </p:cNvSpPr>
          <p:nvPr>
            <p:ph idx="1"/>
          </p:nvPr>
        </p:nvSpPr>
        <p:spPr>
          <a:xfrm>
            <a:off x="735565" y="1615751"/>
            <a:ext cx="5702558" cy="3626498"/>
          </a:xfrm>
        </p:spPr>
        <p:txBody>
          <a:bodyPr>
            <a:noAutofit/>
          </a:bodyPr>
          <a:lstStyle/>
          <a:p>
            <a:r>
              <a:rPr lang="en-US" altLang="zh-CN" sz="1800" dirty="0"/>
              <a:t>Lack</a:t>
            </a:r>
            <a:r>
              <a:rPr lang="zh-CN" altLang="en-US" sz="1800" dirty="0"/>
              <a:t> </a:t>
            </a:r>
            <a:r>
              <a:rPr lang="en-US" altLang="zh-CN" sz="1800" dirty="0"/>
              <a:t>of</a:t>
            </a:r>
            <a:r>
              <a:rPr lang="zh-CN" altLang="en-US" sz="1800" dirty="0"/>
              <a:t> </a:t>
            </a:r>
            <a:r>
              <a:rPr lang="en-US" altLang="zh-CN" sz="1800" dirty="0"/>
              <a:t>independence</a:t>
            </a:r>
            <a:r>
              <a:rPr lang="zh-CN" altLang="en-US" sz="1800" dirty="0"/>
              <a:t> </a:t>
            </a:r>
            <a:r>
              <a:rPr lang="en-US" altLang="zh-CN" sz="1800" dirty="0"/>
              <a:t>can</a:t>
            </a:r>
            <a:r>
              <a:rPr lang="zh-CN" altLang="en-US" sz="1800" dirty="0"/>
              <a:t> </a:t>
            </a:r>
            <a:r>
              <a:rPr lang="en-US" altLang="zh-CN" sz="1800" dirty="0"/>
              <a:t>be</a:t>
            </a:r>
            <a:r>
              <a:rPr lang="zh-CN" altLang="en-US" sz="1800" dirty="0"/>
              <a:t> </a:t>
            </a:r>
            <a:r>
              <a:rPr lang="en-US" altLang="zh-CN" sz="1800" dirty="0"/>
              <a:t>caused</a:t>
            </a:r>
            <a:r>
              <a:rPr lang="zh-CN" altLang="en-US" sz="1800" dirty="0"/>
              <a:t> </a:t>
            </a:r>
            <a:r>
              <a:rPr lang="en-US" altLang="zh-CN" sz="1800" dirty="0"/>
              <a:t>by:</a:t>
            </a:r>
            <a:endParaRPr lang="en-CA" altLang="zh-CN" sz="1800" dirty="0"/>
          </a:p>
          <a:p>
            <a:pPr lvl="1"/>
            <a:r>
              <a:rPr lang="en-US" altLang="zh-CN" sz="1800" dirty="0"/>
              <a:t>Serial</a:t>
            </a:r>
            <a:r>
              <a:rPr lang="zh-CN" altLang="en-US" sz="1800" dirty="0"/>
              <a:t> </a:t>
            </a:r>
            <a:r>
              <a:rPr lang="en-US" altLang="zh-CN" sz="1800" dirty="0"/>
              <a:t>correlation (whether this month’s temperature is correlated with the one in the last month’s)</a:t>
            </a:r>
          </a:p>
          <a:p>
            <a:pPr lvl="1"/>
            <a:r>
              <a:rPr lang="en-US" sz="1800" dirty="0"/>
              <a:t>Sp</a:t>
            </a:r>
            <a:r>
              <a:rPr lang="en-US" altLang="zh-CN" sz="1800" dirty="0"/>
              <a:t>atial</a:t>
            </a:r>
            <a:r>
              <a:rPr lang="zh-CN" altLang="en-US" sz="1800" dirty="0"/>
              <a:t> </a:t>
            </a:r>
            <a:r>
              <a:rPr lang="en-US" altLang="zh-CN" sz="1800" dirty="0"/>
              <a:t>association</a:t>
            </a:r>
          </a:p>
          <a:p>
            <a:pPr lvl="1"/>
            <a:r>
              <a:rPr lang="en-US" altLang="zh-CN" sz="1800" dirty="0"/>
              <a:t>Cluster</a:t>
            </a:r>
            <a:r>
              <a:rPr lang="zh-CN" altLang="en-US" sz="1800" dirty="0"/>
              <a:t> </a:t>
            </a:r>
            <a:r>
              <a:rPr lang="en-US" altLang="zh-CN" sz="1800" dirty="0"/>
              <a:t>effect</a:t>
            </a:r>
          </a:p>
          <a:p>
            <a:pPr lvl="1"/>
            <a:endParaRPr lang="en-US" altLang="zh-CN" sz="1800" dirty="0"/>
          </a:p>
          <a:p>
            <a:r>
              <a:rPr lang="en-US" altLang="zh-CN" sz="1800" dirty="0"/>
              <a:t>Make</a:t>
            </a:r>
            <a:r>
              <a:rPr lang="zh-CN" altLang="en-US" sz="1800" dirty="0"/>
              <a:t> </a:t>
            </a:r>
            <a:r>
              <a:rPr lang="en-US" altLang="zh-CN" sz="1800" dirty="0"/>
              <a:t>plots</a:t>
            </a:r>
            <a:r>
              <a:rPr lang="zh-CN" altLang="en-US" sz="1800" dirty="0"/>
              <a:t> </a:t>
            </a:r>
            <a:r>
              <a:rPr lang="en-US" altLang="zh-CN" sz="1800" dirty="0"/>
              <a:t>of</a:t>
            </a:r>
            <a:r>
              <a:rPr lang="zh-CN" altLang="en-US" sz="1800" dirty="0"/>
              <a:t> </a:t>
            </a:r>
            <a:r>
              <a:rPr lang="en-US" altLang="zh-CN" sz="1800" dirty="0"/>
              <a:t>residuals</a:t>
            </a:r>
            <a:r>
              <a:rPr lang="zh-CN" altLang="en-US" sz="1800" dirty="0"/>
              <a:t> </a:t>
            </a:r>
            <a:r>
              <a:rPr lang="en-US" altLang="zh-CN" sz="1800" dirty="0"/>
              <a:t>vs</a:t>
            </a:r>
            <a:r>
              <a:rPr lang="zh-CN" altLang="en-US" sz="1800" dirty="0"/>
              <a:t> </a:t>
            </a:r>
            <a:r>
              <a:rPr lang="en-US" altLang="zh-CN" sz="1800" dirty="0"/>
              <a:t>relevant</a:t>
            </a:r>
            <a:r>
              <a:rPr lang="zh-CN" altLang="en-US" sz="1800" dirty="0"/>
              <a:t> </a:t>
            </a:r>
            <a:r>
              <a:rPr lang="en-US" altLang="zh-CN" sz="1800" dirty="0"/>
              <a:t>explanatory</a:t>
            </a:r>
            <a:r>
              <a:rPr lang="zh-CN" altLang="en-US" sz="1800" dirty="0"/>
              <a:t> </a:t>
            </a:r>
            <a:r>
              <a:rPr lang="en-US" altLang="zh-CN" sz="1800" dirty="0"/>
              <a:t>variables</a:t>
            </a:r>
            <a:r>
              <a:rPr lang="zh-CN" altLang="en-US" sz="1800" dirty="0"/>
              <a:t> </a:t>
            </a:r>
            <a:r>
              <a:rPr lang="en-US" altLang="zh-CN" sz="1800" dirty="0"/>
              <a:t>and</a:t>
            </a:r>
            <a:r>
              <a:rPr lang="zh-CN" altLang="en-US" sz="1800" dirty="0"/>
              <a:t> </a:t>
            </a:r>
            <a:r>
              <a:rPr lang="en-US" altLang="zh-CN" sz="1800" dirty="0"/>
              <a:t>look</a:t>
            </a:r>
            <a:r>
              <a:rPr lang="zh-CN" altLang="en-US" sz="1800" dirty="0"/>
              <a:t> </a:t>
            </a:r>
            <a:r>
              <a:rPr lang="en-US" altLang="zh-CN" sz="1800" dirty="0"/>
              <a:t>for</a:t>
            </a:r>
            <a:r>
              <a:rPr lang="zh-CN" altLang="en-US" sz="1800" dirty="0"/>
              <a:t> </a:t>
            </a:r>
            <a:r>
              <a:rPr lang="en-US" altLang="zh-CN" sz="1800" dirty="0"/>
              <a:t>pattern</a:t>
            </a:r>
          </a:p>
          <a:p>
            <a:pPr lvl="1"/>
            <a:r>
              <a:rPr lang="en-US" altLang="zh-CN" sz="1800" dirty="0"/>
              <a:t>Residuals</a:t>
            </a:r>
            <a:r>
              <a:rPr lang="zh-CN" altLang="en-US" sz="1800" dirty="0"/>
              <a:t> </a:t>
            </a:r>
            <a:r>
              <a:rPr lang="en-US" altLang="zh-CN" sz="1800" dirty="0"/>
              <a:t>vs</a:t>
            </a:r>
            <a:r>
              <a:rPr lang="zh-CN" altLang="en-US" sz="1800" dirty="0"/>
              <a:t> </a:t>
            </a:r>
            <a:r>
              <a:rPr lang="en-US" altLang="zh-CN" sz="1800" dirty="0"/>
              <a:t>time</a:t>
            </a:r>
            <a:r>
              <a:rPr lang="zh-CN" altLang="en-US" sz="1800" dirty="0"/>
              <a:t> </a:t>
            </a:r>
            <a:r>
              <a:rPr lang="en-US" altLang="zh-CN" sz="1800" dirty="0"/>
              <a:t>(or</a:t>
            </a:r>
            <a:r>
              <a:rPr lang="zh-CN" altLang="en-US" sz="1800" dirty="0"/>
              <a:t> </a:t>
            </a:r>
            <a:r>
              <a:rPr lang="en-US" altLang="zh-CN" sz="1800" dirty="0"/>
              <a:t>observation</a:t>
            </a:r>
            <a:r>
              <a:rPr lang="zh-CN" altLang="en-US" sz="1800" dirty="0"/>
              <a:t> </a:t>
            </a:r>
            <a:r>
              <a:rPr lang="en-US" altLang="zh-CN" sz="1800" dirty="0"/>
              <a:t>number)</a:t>
            </a:r>
          </a:p>
          <a:p>
            <a:pPr lvl="1"/>
            <a:r>
              <a:rPr lang="en-US" altLang="zh-CN" sz="1800" dirty="0"/>
              <a:t>Residuals</a:t>
            </a:r>
            <a:r>
              <a:rPr lang="zh-CN" altLang="en-US" sz="1800" dirty="0"/>
              <a:t> </a:t>
            </a:r>
            <a:r>
              <a:rPr lang="en-US" altLang="zh-CN" sz="1800" dirty="0"/>
              <a:t>vs</a:t>
            </a:r>
            <a:r>
              <a:rPr lang="zh-CN" altLang="en-US" sz="1800" dirty="0"/>
              <a:t> </a:t>
            </a:r>
            <a:r>
              <a:rPr lang="en-US" altLang="zh-CN" sz="1800" dirty="0"/>
              <a:t>spatial</a:t>
            </a:r>
            <a:r>
              <a:rPr lang="zh-CN" altLang="en-US" sz="1800" dirty="0"/>
              <a:t> </a:t>
            </a:r>
            <a:r>
              <a:rPr lang="en-US" altLang="zh-CN" sz="1800" dirty="0"/>
              <a:t>variable</a:t>
            </a:r>
          </a:p>
          <a:p>
            <a:pPr lvl="1"/>
            <a:r>
              <a:rPr lang="en-US" altLang="zh-CN" sz="1800" dirty="0"/>
              <a:t>Residuals</a:t>
            </a:r>
            <a:r>
              <a:rPr lang="zh-CN" altLang="en-US" sz="1800" dirty="0"/>
              <a:t> </a:t>
            </a:r>
            <a:r>
              <a:rPr lang="en-US" altLang="zh-CN" sz="1800" dirty="0"/>
              <a:t>vs</a:t>
            </a:r>
            <a:r>
              <a:rPr lang="zh-CN" altLang="en-US" sz="1800" dirty="0"/>
              <a:t> </a:t>
            </a:r>
            <a:r>
              <a:rPr lang="en-US" altLang="zh-CN" sz="1800" dirty="0"/>
              <a:t>group</a:t>
            </a:r>
            <a:r>
              <a:rPr lang="zh-CN" altLang="en-US" sz="1800" dirty="0"/>
              <a:t> </a:t>
            </a:r>
            <a:r>
              <a:rPr lang="en-US" altLang="zh-CN" sz="1800" dirty="0"/>
              <a:t>(prefer</a:t>
            </a:r>
            <a:r>
              <a:rPr lang="zh-CN" altLang="en-US" sz="1800" dirty="0"/>
              <a:t> </a:t>
            </a:r>
            <a:r>
              <a:rPr lang="en-US" altLang="zh-CN" sz="1800" dirty="0"/>
              <a:t>blocking)</a:t>
            </a:r>
          </a:p>
        </p:txBody>
      </p:sp>
      <p:pic>
        <p:nvPicPr>
          <p:cNvPr id="6" name="Picture 5" descr="Shape&#10;&#10;Description automatically generated with medium confidence">
            <a:extLst>
              <a:ext uri="{FF2B5EF4-FFF2-40B4-BE49-F238E27FC236}">
                <a16:creationId xmlns:a16="http://schemas.microsoft.com/office/drawing/2014/main" id="{BA6E4B3B-C558-16D0-0012-F8F3C6906E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3">
            <a:extLst>
              <a:ext uri="{FF2B5EF4-FFF2-40B4-BE49-F238E27FC236}">
                <a16:creationId xmlns:a16="http://schemas.microsoft.com/office/drawing/2014/main" id="{3AF7E217-D510-7EFC-8CF2-9786DA0BCF9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19</a:t>
            </a:fld>
            <a:endParaRPr lang="en-US" dirty="0"/>
          </a:p>
        </p:txBody>
      </p:sp>
    </p:spTree>
    <p:extLst>
      <p:ext uri="{BB962C8B-B14F-4D97-AF65-F5344CB8AC3E}">
        <p14:creationId xmlns:p14="http://schemas.microsoft.com/office/powerpoint/2010/main" val="22718870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identify multicollinearity and outliers and data transformation.  </a:t>
            </a:r>
            <a:endParaRPr lang="en-US" sz="1900" dirty="0">
              <a:latin typeface="Calibri" panose="020F0502020204030204" pitchFamily="34" charset="0"/>
              <a:ea typeface="SimSun" panose="02010600030101010101" pitchFamily="2" charset="-122"/>
            </a:endParaRP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8: Deep learning basics</a:t>
            </a:r>
          </a:p>
          <a:p>
            <a:pPr lvl="1"/>
            <a:r>
              <a:rPr lang="en-US" sz="1900" dirty="0">
                <a:latin typeface="Calibri" panose="020F0502020204030204" pitchFamily="34" charset="0"/>
                <a:ea typeface="SimSun" panose="02010600030101010101" pitchFamily="2" charset="-122"/>
              </a:rPr>
              <a:t>Lecture 9: </a:t>
            </a:r>
            <a:r>
              <a:rPr lang="en-CA" sz="1900" dirty="0">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365126"/>
            <a:ext cx="10515600" cy="960092"/>
          </a:xfrm>
        </p:spPr>
        <p:txBody>
          <a:bodyPr/>
          <a:lstStyle/>
          <a:p>
            <a:r>
              <a:rPr lang="en-US" altLang="zh-CN" dirty="0">
                <a:solidFill>
                  <a:schemeClr val="accent1"/>
                </a:solidFill>
              </a:rPr>
              <a:t>3. Equal</a:t>
            </a:r>
            <a:r>
              <a:rPr lang="zh-CN" altLang="en-US" dirty="0">
                <a:solidFill>
                  <a:schemeClr val="accent1"/>
                </a:solidFill>
              </a:rPr>
              <a:t> </a:t>
            </a:r>
            <a:r>
              <a:rPr lang="en-US" altLang="zh-CN" dirty="0">
                <a:solidFill>
                  <a:schemeClr val="accent1"/>
                </a:solidFill>
              </a:rPr>
              <a:t>Variance</a:t>
            </a:r>
            <a:r>
              <a:rPr lang="zh-CN" altLang="en-US" dirty="0">
                <a:solidFill>
                  <a:schemeClr val="accent1"/>
                </a:solidFill>
              </a:rPr>
              <a:t> </a:t>
            </a:r>
            <a:r>
              <a:rPr lang="en-US" altLang="zh-CN" dirty="0">
                <a:solidFill>
                  <a:schemeClr val="accent1"/>
                </a:solidFill>
              </a:rPr>
              <a:t>Assumption</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20</a:t>
            </a:fld>
            <a:endParaRPr lang="en-US">
              <a:solidFill>
                <a:srgbClr val="FFFFFF"/>
              </a:solidFill>
            </a:endParaRPr>
          </a:p>
        </p:txBody>
      </p:sp>
      <p:pic>
        <p:nvPicPr>
          <p:cNvPr id="8" name="Picture 7" descr="Shape&#10;&#10;Description automatically generated with medium confidence">
            <a:extLst>
              <a:ext uri="{FF2B5EF4-FFF2-40B4-BE49-F238E27FC236}">
                <a16:creationId xmlns:a16="http://schemas.microsoft.com/office/drawing/2014/main" id="{8D86BA74-AF85-9E12-FF34-AA7B65EE51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26" name="Picture 2">
            <a:extLst>
              <a:ext uri="{FF2B5EF4-FFF2-40B4-BE49-F238E27FC236}">
                <a16:creationId xmlns:a16="http://schemas.microsoft.com/office/drawing/2014/main" id="{A93BC5E9-1334-5B79-601A-9A394B95A7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0646" y="3181104"/>
            <a:ext cx="5999583" cy="331177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A28C5F9-C5EB-5107-FA85-C3498249A90F}"/>
              </a:ext>
            </a:extLst>
          </p:cNvPr>
          <p:cNvSpPr txBox="1"/>
          <p:nvPr/>
        </p:nvSpPr>
        <p:spPr>
          <a:xfrm>
            <a:off x="945503" y="1325218"/>
            <a:ext cx="9980644" cy="1477328"/>
          </a:xfrm>
          <a:prstGeom prst="rect">
            <a:avLst/>
          </a:prstGeom>
          <a:noFill/>
        </p:spPr>
        <p:txBody>
          <a:bodyPr wrap="square">
            <a:spAutoFit/>
          </a:bodyPr>
          <a:lstStyle/>
          <a:p>
            <a:pPr algn="l"/>
            <a:r>
              <a:rPr lang="en-US" b="0" i="0" u="none" strike="noStrike" baseline="0" dirty="0"/>
              <a:t>Another important assumption of the linear regression model is that the error terms have a constant variance (</a:t>
            </a:r>
            <a:r>
              <a:rPr lang="en-US" b="1" i="0" u="none" strike="noStrike" baseline="0" dirty="0"/>
              <a:t>homoscedasticity</a:t>
            </a:r>
            <a:r>
              <a:rPr lang="en-US" b="0" i="0" u="none" strike="noStrike" baseline="0" dirty="0"/>
              <a:t>), </a:t>
            </a:r>
            <a:r>
              <a:rPr lang="en-US" b="0" i="1" u="none" strike="noStrike" baseline="0" dirty="0"/>
              <a:t>Var</a:t>
            </a:r>
            <a:r>
              <a:rPr lang="en-US" b="0" i="0" u="none" strike="noStrike" baseline="0" dirty="0"/>
              <a:t>(</a:t>
            </a:r>
            <a:r>
              <a:rPr lang="en-US" b="0" i="1" u="none" strike="noStrike" baseline="0" dirty="0"/>
              <a:t>ϵ</a:t>
            </a:r>
            <a:r>
              <a:rPr lang="en-US" b="0" i="1" u="none" strike="noStrike" baseline="0" dirty="0" err="1"/>
              <a:t>i</a:t>
            </a:r>
            <a:r>
              <a:rPr lang="en-US" b="0" i="0" u="none" strike="noStrike" baseline="0" dirty="0"/>
              <a:t>) = </a:t>
            </a:r>
            <a:r>
              <a:rPr lang="en-US" b="0" i="1" u="none" strike="noStrike" baseline="0" dirty="0"/>
              <a:t>σ</a:t>
            </a:r>
            <a:r>
              <a:rPr lang="en-US" b="0" i="0" u="none" strike="noStrike" baseline="0" dirty="0"/>
              <a:t>2. Unfortunately, it is often the case that the variances of the error terms are non-constant. For instance, the variances of the error terms may increase with the value of the response.</a:t>
            </a:r>
          </a:p>
          <a:p>
            <a:pPr algn="l"/>
            <a:r>
              <a:rPr lang="en-US" b="0" i="0" u="none" strike="noStrike" baseline="0" dirty="0"/>
              <a:t>One can identify non-constant variances in the errors, or </a:t>
            </a:r>
            <a:r>
              <a:rPr lang="en-US" b="1" i="0" u="none" strike="noStrike" baseline="0" dirty="0"/>
              <a:t>heteroscedasticity</a:t>
            </a:r>
            <a:endParaRPr lang="en-US" dirty="0"/>
          </a:p>
        </p:txBody>
      </p:sp>
      <p:sp>
        <p:nvSpPr>
          <p:cNvPr id="11" name="Slide Number Placeholder 3">
            <a:extLst>
              <a:ext uri="{FF2B5EF4-FFF2-40B4-BE49-F238E27FC236}">
                <a16:creationId xmlns:a16="http://schemas.microsoft.com/office/drawing/2014/main" id="{0B89B2E3-3333-9CD1-D48F-48312C04B28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20</a:t>
            </a:fld>
            <a:endParaRPr lang="en-US" dirty="0"/>
          </a:p>
        </p:txBody>
      </p:sp>
    </p:spTree>
    <p:extLst>
      <p:ext uri="{BB962C8B-B14F-4D97-AF65-F5344CB8AC3E}">
        <p14:creationId xmlns:p14="http://schemas.microsoft.com/office/powerpoint/2010/main" val="2463869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Heteroscedasticity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21</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4"/>
            <a:ext cx="10515600" cy="4530725"/>
          </a:xfrm>
        </p:spPr>
        <p:txBody>
          <a:bodyPr>
            <a:normAutofit/>
          </a:bodyPr>
          <a:lstStyle/>
          <a:p>
            <a:r>
              <a:rPr lang="en-CA" dirty="0"/>
              <a:t>Result of Heteroscedasticity will be an inefficient estimator </a:t>
            </a:r>
          </a:p>
          <a:p>
            <a:pPr lvl="1"/>
            <a:r>
              <a:rPr lang="en-US" altLang="zh-CN" dirty="0"/>
              <a:t>Large</a:t>
            </a:r>
            <a:r>
              <a:rPr lang="zh-CN" altLang="en-US" dirty="0"/>
              <a:t> </a:t>
            </a:r>
            <a:r>
              <a:rPr lang="en-US" altLang="zh-CN" dirty="0"/>
              <a:t>SE</a:t>
            </a:r>
            <a:r>
              <a:rPr lang="zh-CN" altLang="en-US" dirty="0"/>
              <a:t> </a:t>
            </a:r>
            <a:r>
              <a:rPr lang="en-US" altLang="zh-CN" dirty="0"/>
              <a:t>of</a:t>
            </a:r>
            <a:r>
              <a:rPr lang="zh-CN" altLang="en-US" dirty="0"/>
              <a:t> </a:t>
            </a:r>
            <a:r>
              <a:rPr lang="en-US" altLang="zh-CN" dirty="0"/>
              <a:t>the</a:t>
            </a:r>
            <a:r>
              <a:rPr lang="zh-CN" altLang="en-US" dirty="0"/>
              <a:t> </a:t>
            </a:r>
            <a:r>
              <a:rPr lang="en-US" altLang="zh-CN" dirty="0"/>
              <a:t>estimator</a:t>
            </a:r>
            <a:endParaRPr lang="en-CA" dirty="0"/>
          </a:p>
          <a:p>
            <a:r>
              <a:rPr lang="en-US" altLang="zh-CN" dirty="0"/>
              <a:t>Reasons</a:t>
            </a:r>
            <a:r>
              <a:rPr lang="zh-CN" altLang="en-US" dirty="0"/>
              <a:t> </a:t>
            </a:r>
            <a:r>
              <a:rPr lang="en-US" altLang="zh-CN" dirty="0"/>
              <a:t>for</a:t>
            </a:r>
            <a:r>
              <a:rPr lang="zh-CN" altLang="en-US" dirty="0"/>
              <a:t> </a:t>
            </a:r>
            <a:r>
              <a:rPr lang="en-US" altLang="zh-CN" dirty="0"/>
              <a:t>heteroscedasticity</a:t>
            </a:r>
          </a:p>
          <a:p>
            <a:pPr lvl="1"/>
            <a:r>
              <a:rPr lang="en-US" altLang="zh-CN" dirty="0"/>
              <a:t>The</a:t>
            </a:r>
            <a:r>
              <a:rPr lang="zh-CN" altLang="en-US" dirty="0"/>
              <a:t> </a:t>
            </a:r>
            <a:r>
              <a:rPr lang="en-US" altLang="zh-CN" dirty="0"/>
              <a:t>sample</a:t>
            </a:r>
            <a:r>
              <a:rPr lang="zh-CN" altLang="en-US" dirty="0"/>
              <a:t> </a:t>
            </a:r>
            <a:r>
              <a:rPr lang="en-US" altLang="zh-CN" dirty="0"/>
              <a:t>size</a:t>
            </a:r>
            <a:r>
              <a:rPr lang="zh-CN" altLang="en-US" dirty="0"/>
              <a:t> </a:t>
            </a:r>
            <a:r>
              <a:rPr lang="en-US" altLang="zh-CN" dirty="0"/>
              <a:t>different</a:t>
            </a:r>
            <a:r>
              <a:rPr lang="zh-CN" altLang="en-US" dirty="0"/>
              <a:t> </a:t>
            </a:r>
            <a:r>
              <a:rPr lang="en-US" altLang="zh-CN" dirty="0"/>
              <a:t>for</a:t>
            </a:r>
            <a:r>
              <a:rPr lang="zh-CN" altLang="en-US" dirty="0"/>
              <a:t> </a:t>
            </a:r>
            <a:r>
              <a:rPr lang="en-US" altLang="zh-CN" dirty="0"/>
              <a:t>each</a:t>
            </a:r>
            <a:r>
              <a:rPr lang="zh-CN" altLang="en-US" dirty="0"/>
              <a:t> </a:t>
            </a:r>
            <a:r>
              <a:rPr lang="en-US" altLang="zh-CN" dirty="0"/>
              <a:t>Y</a:t>
            </a:r>
          </a:p>
          <a:p>
            <a:pPr lvl="1"/>
            <a:r>
              <a:rPr lang="en-US" altLang="zh-CN" dirty="0"/>
              <a:t>Variance</a:t>
            </a:r>
            <a:r>
              <a:rPr lang="zh-CN" altLang="en-US" dirty="0"/>
              <a:t> </a:t>
            </a:r>
            <a:r>
              <a:rPr lang="en-US" altLang="zh-CN" dirty="0"/>
              <a:t>or</a:t>
            </a:r>
            <a:r>
              <a:rPr lang="zh-CN" altLang="en-US" dirty="0"/>
              <a:t> </a:t>
            </a:r>
            <a:r>
              <a:rPr lang="en-US" altLang="zh-CN" dirty="0"/>
              <a:t>standard</a:t>
            </a:r>
            <a:r>
              <a:rPr lang="zh-CN" altLang="en-US" dirty="0"/>
              <a:t> </a:t>
            </a:r>
            <a:r>
              <a:rPr lang="en-US" altLang="zh-CN" dirty="0"/>
              <a:t>error</a:t>
            </a:r>
            <a:r>
              <a:rPr lang="zh-CN" altLang="en-US" dirty="0"/>
              <a:t> </a:t>
            </a:r>
            <a:r>
              <a:rPr lang="en-US" altLang="zh-CN" dirty="0"/>
              <a:t>is</a:t>
            </a:r>
            <a:r>
              <a:rPr lang="zh-CN" altLang="en-US" dirty="0"/>
              <a:t> </a:t>
            </a:r>
            <a:r>
              <a:rPr lang="en-US" altLang="zh-CN" dirty="0"/>
              <a:t>a</a:t>
            </a:r>
            <a:r>
              <a:rPr lang="zh-CN" altLang="en-US" dirty="0"/>
              <a:t> </a:t>
            </a:r>
            <a:r>
              <a:rPr lang="en-US" altLang="zh-CN" dirty="0"/>
              <a:t>constant</a:t>
            </a:r>
            <a:r>
              <a:rPr lang="zh-CN" altLang="en-US" dirty="0"/>
              <a:t> </a:t>
            </a:r>
            <a:r>
              <a:rPr lang="en-US" altLang="zh-CN" dirty="0"/>
              <a:t>percentage</a:t>
            </a:r>
            <a:r>
              <a:rPr lang="zh-CN" altLang="en-US" dirty="0"/>
              <a:t> </a:t>
            </a:r>
            <a:r>
              <a:rPr lang="en-US" altLang="zh-CN" dirty="0"/>
              <a:t>of</a:t>
            </a:r>
            <a:r>
              <a:rPr lang="zh-CN" altLang="en-US" dirty="0"/>
              <a:t> </a:t>
            </a:r>
            <a:r>
              <a:rPr lang="en-US" altLang="zh-CN" dirty="0"/>
              <a:t>the</a:t>
            </a:r>
            <a:r>
              <a:rPr lang="zh-CN" altLang="en-US" dirty="0"/>
              <a:t> </a:t>
            </a:r>
            <a:r>
              <a:rPr lang="en-US" altLang="zh-CN" dirty="0"/>
              <a:t>y-value</a:t>
            </a:r>
          </a:p>
          <a:p>
            <a:r>
              <a:rPr lang="en-US" dirty="0"/>
              <a:t>How to identify if a model have heteroscedasticity or not?</a:t>
            </a:r>
          </a:p>
          <a:p>
            <a:pPr lvl="1"/>
            <a:r>
              <a:rPr lang="en-US" sz="1800" dirty="0">
                <a:latin typeface="LMRoman10-Regular"/>
              </a:rPr>
              <a:t>A scale-location plot between fitted value and standardized residuals can also be checked for heteroscedasticity. It’s also called Spread-Location plot. This plot shows if residuals are spread equally along the ranges of predictors. You can check the assumption of equal variance (homoscedasticity). </a:t>
            </a:r>
            <a:endParaRPr lang="en-CA" sz="1800" dirty="0">
              <a:latin typeface="LMRoman10-Regular"/>
            </a:endParaRPr>
          </a:p>
        </p:txBody>
      </p:sp>
      <p:pic>
        <p:nvPicPr>
          <p:cNvPr id="6" name="Picture 5" descr="Shape&#10;&#10;Description automatically generated with medium confidence">
            <a:extLst>
              <a:ext uri="{FF2B5EF4-FFF2-40B4-BE49-F238E27FC236}">
                <a16:creationId xmlns:a16="http://schemas.microsoft.com/office/drawing/2014/main" id="{F2DBE8BD-F44B-2854-AE9E-8D941918833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3">
            <a:extLst>
              <a:ext uri="{FF2B5EF4-FFF2-40B4-BE49-F238E27FC236}">
                <a16:creationId xmlns:a16="http://schemas.microsoft.com/office/drawing/2014/main" id="{D0A02882-678D-D85B-F7B4-D1A355F5256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21</a:t>
            </a:fld>
            <a:endParaRPr lang="en-US" dirty="0"/>
          </a:p>
        </p:txBody>
      </p:sp>
    </p:spTree>
    <p:extLst>
      <p:ext uri="{BB962C8B-B14F-4D97-AF65-F5344CB8AC3E}">
        <p14:creationId xmlns:p14="http://schemas.microsoft.com/office/powerpoint/2010/main" val="3565251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The scale location plot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22</a:t>
            </a:fld>
            <a:endParaRPr lang="en-US">
              <a:solidFill>
                <a:srgbClr val="FFFFFF"/>
              </a:solidFill>
            </a:endParaRPr>
          </a:p>
        </p:txBody>
      </p:sp>
      <p:pic>
        <p:nvPicPr>
          <p:cNvPr id="8" name="Content Placeholder 5" descr="Chart, scatter chart&#10;&#10;Description automatically generated">
            <a:extLst>
              <a:ext uri="{FF2B5EF4-FFF2-40B4-BE49-F238E27FC236}">
                <a16:creationId xmlns:a16="http://schemas.microsoft.com/office/drawing/2014/main" id="{C35B3412-7C23-4148-8B84-8F5CC3AB172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04719" y="1487107"/>
            <a:ext cx="7988529" cy="3883785"/>
          </a:xfrm>
        </p:spPr>
      </p:pic>
      <p:pic>
        <p:nvPicPr>
          <p:cNvPr id="6" name="Picture 5" descr="Shape&#10;&#10;Description automatically generated with medium confidence">
            <a:extLst>
              <a:ext uri="{FF2B5EF4-FFF2-40B4-BE49-F238E27FC236}">
                <a16:creationId xmlns:a16="http://schemas.microsoft.com/office/drawing/2014/main" id="{079BDA64-DB1F-E991-4FAC-406043B208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TextBox 4">
            <a:extLst>
              <a:ext uri="{FF2B5EF4-FFF2-40B4-BE49-F238E27FC236}">
                <a16:creationId xmlns:a16="http://schemas.microsoft.com/office/drawing/2014/main" id="{A563C11A-7756-A2E6-5990-0962A9E5B4C5}"/>
              </a:ext>
            </a:extLst>
          </p:cNvPr>
          <p:cNvSpPr txBox="1"/>
          <p:nvPr/>
        </p:nvSpPr>
        <p:spPr>
          <a:xfrm>
            <a:off x="1511071" y="5370892"/>
            <a:ext cx="9736049" cy="1200329"/>
          </a:xfrm>
          <a:prstGeom prst="rect">
            <a:avLst/>
          </a:prstGeom>
          <a:noFill/>
        </p:spPr>
        <p:txBody>
          <a:bodyPr wrap="square">
            <a:spAutoFit/>
          </a:bodyPr>
          <a:lstStyle/>
          <a:p>
            <a:r>
              <a:rPr lang="en-US" sz="1800" dirty="0">
                <a:latin typeface="LMRoman10-Regular"/>
              </a:rPr>
              <a:t>It’s good if you see a horizontal line with equally (randomly) spread points. From the figure above in Case 1, the residuals appear randomly spread. Whereas, in Case 2, the residuals begin to spread wider along the x-axis as it passes around 5. Because the residuals spread wider and wider, the red smooth line is not horizontal and shows a steep angle in Case 2. </a:t>
            </a:r>
            <a:endParaRPr lang="en-US" dirty="0"/>
          </a:p>
        </p:txBody>
      </p:sp>
      <p:sp>
        <p:nvSpPr>
          <p:cNvPr id="7" name="Slide Number Placeholder 3">
            <a:extLst>
              <a:ext uri="{FF2B5EF4-FFF2-40B4-BE49-F238E27FC236}">
                <a16:creationId xmlns:a16="http://schemas.microsoft.com/office/drawing/2014/main" id="{F157D4F1-EC04-6D0C-7D5A-5BC61555D76B}"/>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22</a:t>
            </a:fld>
            <a:endParaRPr lang="en-US" dirty="0"/>
          </a:p>
        </p:txBody>
      </p:sp>
    </p:spTree>
    <p:extLst>
      <p:ext uri="{BB962C8B-B14F-4D97-AF65-F5344CB8AC3E}">
        <p14:creationId xmlns:p14="http://schemas.microsoft.com/office/powerpoint/2010/main" val="31279011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 </a:t>
            </a:r>
            <a:r>
              <a:rPr lang="en-CA" dirty="0">
                <a:solidFill>
                  <a:schemeClr val="accent1"/>
                </a:solidFill>
              </a:rPr>
              <a:t>Heteroscedasticity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23</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C5FC9F11-00DE-361E-5EC5-65EDA3D6E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Content Placeholder 7" descr="A picture containing text, screenshot, font, line&#10;&#10;Description automatically generated">
            <a:extLst>
              <a:ext uri="{FF2B5EF4-FFF2-40B4-BE49-F238E27FC236}">
                <a16:creationId xmlns:a16="http://schemas.microsoft.com/office/drawing/2014/main" id="{572E565A-0E34-F450-7CFE-A96844B62FA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87752" y="1530126"/>
            <a:ext cx="6001901" cy="3955168"/>
          </a:xfrm>
        </p:spPr>
      </p:pic>
      <p:pic>
        <p:nvPicPr>
          <p:cNvPr id="12" name="Picture 11">
            <a:extLst>
              <a:ext uri="{FF2B5EF4-FFF2-40B4-BE49-F238E27FC236}">
                <a16:creationId xmlns:a16="http://schemas.microsoft.com/office/drawing/2014/main" id="{030DDFD7-0735-748B-50EF-46917021F745}"/>
              </a:ext>
            </a:extLst>
          </p:cNvPr>
          <p:cNvPicPr>
            <a:picLocks noChangeAspect="1"/>
          </p:cNvPicPr>
          <p:nvPr/>
        </p:nvPicPr>
        <p:blipFill>
          <a:blip r:embed="rId4"/>
          <a:stretch>
            <a:fillRect/>
          </a:stretch>
        </p:blipFill>
        <p:spPr>
          <a:xfrm>
            <a:off x="414107" y="2023351"/>
            <a:ext cx="5250570" cy="3129280"/>
          </a:xfrm>
          <a:prstGeom prst="rect">
            <a:avLst/>
          </a:prstGeom>
        </p:spPr>
      </p:pic>
      <p:sp>
        <p:nvSpPr>
          <p:cNvPr id="13" name="Slide Number Placeholder 3">
            <a:extLst>
              <a:ext uri="{FF2B5EF4-FFF2-40B4-BE49-F238E27FC236}">
                <a16:creationId xmlns:a16="http://schemas.microsoft.com/office/drawing/2014/main" id="{CEC18F72-25A4-148B-E80F-D76BBE0544B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23</a:t>
            </a:fld>
            <a:endParaRPr lang="en-US" dirty="0"/>
          </a:p>
        </p:txBody>
      </p:sp>
      <p:sp>
        <p:nvSpPr>
          <p:cNvPr id="15" name="TextBox 14">
            <a:extLst>
              <a:ext uri="{FF2B5EF4-FFF2-40B4-BE49-F238E27FC236}">
                <a16:creationId xmlns:a16="http://schemas.microsoft.com/office/drawing/2014/main" id="{5185FF42-D08B-06CD-893A-B6AD3A0D823F}"/>
              </a:ext>
            </a:extLst>
          </p:cNvPr>
          <p:cNvSpPr txBox="1"/>
          <p:nvPr/>
        </p:nvSpPr>
        <p:spPr>
          <a:xfrm>
            <a:off x="838200" y="5637694"/>
            <a:ext cx="10408920" cy="923330"/>
          </a:xfrm>
          <a:prstGeom prst="rect">
            <a:avLst/>
          </a:prstGeom>
          <a:noFill/>
        </p:spPr>
        <p:txBody>
          <a:bodyPr wrap="square">
            <a:spAutoFit/>
          </a:bodyPr>
          <a:lstStyle/>
          <a:p>
            <a:pPr algn="l"/>
            <a:r>
              <a:rPr lang="en-US" b="1" i="0" u="none" strike="noStrike" baseline="0" dirty="0">
                <a:latin typeface="LMRoman10-Bold"/>
              </a:rPr>
              <a:t>From the Advertising example</a:t>
            </a:r>
            <a:r>
              <a:rPr lang="en-US" b="0" i="0" u="none" strike="noStrike" baseline="0" dirty="0">
                <a:latin typeface="LMRoman10-Regular"/>
              </a:rPr>
              <a:t>, the output displays the residual plot and Scale-Location plot that result from the cubic model. In our case, the residuals tend to form a horizontal band-indicates that the plot does not provide evidence to suggest that heteroscedasticity exists.</a:t>
            </a:r>
            <a:endParaRPr lang="en-US" dirty="0"/>
          </a:p>
        </p:txBody>
      </p:sp>
    </p:spTree>
    <p:extLst>
      <p:ext uri="{BB962C8B-B14F-4D97-AF65-F5344CB8AC3E}">
        <p14:creationId xmlns:p14="http://schemas.microsoft.com/office/powerpoint/2010/main" val="17615460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Coffee break</a:t>
            </a:r>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2"/>
          <a:srcRect t="37296"/>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3" name="Slide Number Placeholder 2">
            <a:extLst>
              <a:ext uri="{FF2B5EF4-FFF2-40B4-BE49-F238E27FC236}">
                <a16:creationId xmlns:a16="http://schemas.microsoft.com/office/drawing/2014/main" id="{578D6FA4-5304-77E8-4EAA-9FAF482E060C}"/>
              </a:ext>
            </a:extLst>
          </p:cNvPr>
          <p:cNvSpPr>
            <a:spLocks noGrp="1"/>
          </p:cNvSpPr>
          <p:nvPr>
            <p:ph type="sldNum" sz="quarter" idx="12"/>
          </p:nvPr>
        </p:nvSpPr>
        <p:spPr/>
        <p:txBody>
          <a:bodyPr/>
          <a:lstStyle/>
          <a:p>
            <a:fld id="{998FC6E2-3800-4EB0-A18D-3856D6660061}" type="slidenum">
              <a:rPr lang="en-US" smtClean="0"/>
              <a:t>24</a:t>
            </a:fld>
            <a:endParaRPr lang="en-US"/>
          </a:p>
        </p:txBody>
      </p:sp>
    </p:spTree>
    <p:extLst>
      <p:ext uri="{BB962C8B-B14F-4D97-AF65-F5344CB8AC3E}">
        <p14:creationId xmlns:p14="http://schemas.microsoft.com/office/powerpoint/2010/main" val="36184114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The Breusch-Pagan Test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25</a:t>
            </a:fld>
            <a:endParaRPr lang="en-US">
              <a:solidFill>
                <a:srgbClr val="FFFFFF"/>
              </a:solidFill>
            </a:endParaRPr>
          </a:p>
        </p:txBody>
      </p:sp>
      <p:pic>
        <p:nvPicPr>
          <p:cNvPr id="7" name="Picture 6" descr="Shape&#10;&#10;Description automatically generated with medium confidence">
            <a:extLst>
              <a:ext uri="{FF2B5EF4-FFF2-40B4-BE49-F238E27FC236}">
                <a16:creationId xmlns:a16="http://schemas.microsoft.com/office/drawing/2014/main" id="{27801978-150E-027D-26D7-6C5DBF86E7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3">
            <a:extLst>
              <a:ext uri="{FF2B5EF4-FFF2-40B4-BE49-F238E27FC236}">
                <a16:creationId xmlns:a16="http://schemas.microsoft.com/office/drawing/2014/main" id="{8C99C340-0296-D367-CF5D-0DA85DF48CCA}"/>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25</a:t>
            </a:fld>
            <a:endParaRPr lang="en-US" dirty="0"/>
          </a:p>
        </p:txBody>
      </p:sp>
      <p:pic>
        <p:nvPicPr>
          <p:cNvPr id="12" name="Content Placeholder 11">
            <a:extLst>
              <a:ext uri="{FF2B5EF4-FFF2-40B4-BE49-F238E27FC236}">
                <a16:creationId xmlns:a16="http://schemas.microsoft.com/office/drawing/2014/main" id="{F0093941-5944-6A5A-39EB-8E4BF47C15F3}"/>
              </a:ext>
            </a:extLst>
          </p:cNvPr>
          <p:cNvPicPr>
            <a:picLocks noGrp="1" noChangeAspect="1"/>
          </p:cNvPicPr>
          <p:nvPr>
            <p:ph idx="1"/>
          </p:nvPr>
        </p:nvPicPr>
        <p:blipFill>
          <a:blip r:embed="rId3"/>
          <a:stretch>
            <a:fillRect/>
          </a:stretch>
        </p:blipFill>
        <p:spPr>
          <a:xfrm>
            <a:off x="1224081" y="1825625"/>
            <a:ext cx="9743838" cy="4351338"/>
          </a:xfrm>
        </p:spPr>
      </p:pic>
      <p:sp>
        <p:nvSpPr>
          <p:cNvPr id="14" name="TextBox 13">
            <a:extLst>
              <a:ext uri="{FF2B5EF4-FFF2-40B4-BE49-F238E27FC236}">
                <a16:creationId xmlns:a16="http://schemas.microsoft.com/office/drawing/2014/main" id="{AEFD9248-20BE-F7AE-FAB8-62AF21181D00}"/>
              </a:ext>
            </a:extLst>
          </p:cNvPr>
          <p:cNvSpPr txBox="1"/>
          <p:nvPr/>
        </p:nvSpPr>
        <p:spPr>
          <a:xfrm>
            <a:off x="1452880" y="4900414"/>
            <a:ext cx="1605280" cy="369332"/>
          </a:xfrm>
          <a:prstGeom prst="rect">
            <a:avLst/>
          </a:prstGeom>
          <a:noFill/>
        </p:spPr>
        <p:txBody>
          <a:bodyPr wrap="square">
            <a:spAutoFit/>
          </a:bodyPr>
          <a:lstStyle/>
          <a:p>
            <a:r>
              <a:rPr lang="en-US" sz="1800" b="0" i="0" u="none" strike="noStrike" baseline="0" dirty="0">
                <a:latin typeface="LMMono10-Regular"/>
              </a:rPr>
              <a:t>library(</a:t>
            </a:r>
            <a:r>
              <a:rPr lang="en-US" sz="1800" b="0" i="0" u="none" strike="noStrike" baseline="0" dirty="0" err="1">
                <a:latin typeface="LMMono10-Regular"/>
              </a:rPr>
              <a:t>lmtest</a:t>
            </a:r>
            <a:r>
              <a:rPr lang="en-US" sz="1800" b="0" i="0" u="none" strike="noStrike" baseline="0" dirty="0">
                <a:latin typeface="LMMono10-Regular"/>
              </a:rPr>
              <a:t>)</a:t>
            </a:r>
            <a:endParaRPr lang="en-US" dirty="0"/>
          </a:p>
        </p:txBody>
      </p:sp>
    </p:spTree>
    <p:extLst>
      <p:ext uri="{BB962C8B-B14F-4D97-AF65-F5344CB8AC3E}">
        <p14:creationId xmlns:p14="http://schemas.microsoft.com/office/powerpoint/2010/main" val="36751211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26</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C5FC9F11-00DE-361E-5EC5-65EDA3D6EA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Slide Number Placeholder 3">
            <a:extLst>
              <a:ext uri="{FF2B5EF4-FFF2-40B4-BE49-F238E27FC236}">
                <a16:creationId xmlns:a16="http://schemas.microsoft.com/office/drawing/2014/main" id="{CEC18F72-25A4-148B-E80F-D76BBE0544B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26</a:t>
            </a:fld>
            <a:endParaRPr lang="en-US" dirty="0"/>
          </a:p>
        </p:txBody>
      </p:sp>
      <p:sp>
        <p:nvSpPr>
          <p:cNvPr id="15" name="TextBox 14">
            <a:extLst>
              <a:ext uri="{FF2B5EF4-FFF2-40B4-BE49-F238E27FC236}">
                <a16:creationId xmlns:a16="http://schemas.microsoft.com/office/drawing/2014/main" id="{5185FF42-D08B-06CD-893A-B6AD3A0D823F}"/>
              </a:ext>
            </a:extLst>
          </p:cNvPr>
          <p:cNvSpPr txBox="1"/>
          <p:nvPr/>
        </p:nvSpPr>
        <p:spPr>
          <a:xfrm>
            <a:off x="5222240" y="2055478"/>
            <a:ext cx="5232400" cy="2031325"/>
          </a:xfrm>
          <a:prstGeom prst="rect">
            <a:avLst/>
          </a:prstGeom>
          <a:noFill/>
        </p:spPr>
        <p:txBody>
          <a:bodyPr wrap="square">
            <a:spAutoFit/>
          </a:bodyPr>
          <a:lstStyle/>
          <a:p>
            <a:pPr algn="l"/>
            <a:r>
              <a:rPr lang="en-US" b="1" i="0" u="none" strike="noStrike" baseline="0" dirty="0">
                <a:latin typeface="LMRoman10-Bold"/>
              </a:rPr>
              <a:t>From the Advertising example</a:t>
            </a:r>
            <a:r>
              <a:rPr lang="en-US" b="0" i="0" u="none" strike="noStrike" baseline="0" dirty="0">
                <a:latin typeface="LMRoman10-Regular"/>
              </a:rPr>
              <a:t>, the Breusch-Pagan</a:t>
            </a:r>
          </a:p>
          <a:p>
            <a:pPr algn="l"/>
            <a:r>
              <a:rPr lang="en-US" dirty="0">
                <a:latin typeface="LMRoman10-Regular"/>
              </a:rPr>
              <a:t>test p-value are Signiant (p&lt;0.05). We do reject the null hypothesis, which is no presence of Heteroscedasticity. </a:t>
            </a:r>
          </a:p>
          <a:p>
            <a:pPr algn="l"/>
            <a:endParaRPr lang="en-US" dirty="0">
              <a:latin typeface="LMRoman10-Regular"/>
            </a:endParaRPr>
          </a:p>
          <a:p>
            <a:pPr algn="l"/>
            <a:endParaRPr lang="en-US" dirty="0">
              <a:latin typeface="LMRoman10-Regular"/>
            </a:endParaRPr>
          </a:p>
          <a:p>
            <a:pPr algn="l"/>
            <a:r>
              <a:rPr lang="en-US" dirty="0">
                <a:latin typeface="LMRoman10-Regular"/>
              </a:rPr>
              <a:t>What can we do now? </a:t>
            </a:r>
            <a:endParaRPr lang="en-US" dirty="0"/>
          </a:p>
        </p:txBody>
      </p:sp>
      <p:pic>
        <p:nvPicPr>
          <p:cNvPr id="7" name="Content Placeholder 6">
            <a:extLst>
              <a:ext uri="{FF2B5EF4-FFF2-40B4-BE49-F238E27FC236}">
                <a16:creationId xmlns:a16="http://schemas.microsoft.com/office/drawing/2014/main" id="{19AADA69-66E8-0442-277D-E300CC830FC6}"/>
              </a:ext>
            </a:extLst>
          </p:cNvPr>
          <p:cNvPicPr>
            <a:picLocks noGrp="1" noChangeAspect="1"/>
          </p:cNvPicPr>
          <p:nvPr>
            <p:ph idx="1"/>
          </p:nvPr>
        </p:nvPicPr>
        <p:blipFill>
          <a:blip r:embed="rId3"/>
          <a:stretch>
            <a:fillRect/>
          </a:stretch>
        </p:blipFill>
        <p:spPr>
          <a:xfrm>
            <a:off x="838200" y="1690688"/>
            <a:ext cx="4223906" cy="4059872"/>
          </a:xfrm>
          <a:prstGeom prst="rect">
            <a:avLst/>
          </a:prstGeom>
        </p:spPr>
      </p:pic>
    </p:spTree>
    <p:extLst>
      <p:ext uri="{BB962C8B-B14F-4D97-AF65-F5344CB8AC3E}">
        <p14:creationId xmlns:p14="http://schemas.microsoft.com/office/powerpoint/2010/main" val="16470411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DF897-C852-2A07-6091-7F82CC230C1A}"/>
              </a:ext>
            </a:extLst>
          </p:cNvPr>
          <p:cNvSpPr>
            <a:spLocks noGrp="1"/>
          </p:cNvSpPr>
          <p:nvPr>
            <p:ph type="title"/>
          </p:nvPr>
        </p:nvSpPr>
        <p:spPr/>
        <p:txBody>
          <a:bodyPr/>
          <a:lstStyle/>
          <a:p>
            <a:r>
              <a:rPr lang="en-US" dirty="0"/>
              <a:t>High orders to eliminate Heteroscedasticity</a:t>
            </a:r>
          </a:p>
        </p:txBody>
      </p:sp>
      <p:pic>
        <p:nvPicPr>
          <p:cNvPr id="3" name="Picture 2" descr="Shape&#10;&#10;Description automatically generated with medium confidence">
            <a:extLst>
              <a:ext uri="{FF2B5EF4-FFF2-40B4-BE49-F238E27FC236}">
                <a16:creationId xmlns:a16="http://schemas.microsoft.com/office/drawing/2014/main" id="{8D8A006C-2B22-F463-22D7-3A0068D1CB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BB4EDACD-28A7-D9D6-B6AE-D1B3D1FBAD56}"/>
              </a:ext>
            </a:extLst>
          </p:cNvPr>
          <p:cNvSpPr>
            <a:spLocks noGrp="1"/>
          </p:cNvSpPr>
          <p:nvPr>
            <p:ph type="sldNum" sz="quarter" idx="12"/>
          </p:nvPr>
        </p:nvSpPr>
        <p:spPr/>
        <p:txBody>
          <a:bodyPr/>
          <a:lstStyle/>
          <a:p>
            <a:fld id="{998FC6E2-3800-4EB0-A18D-3856D6660061}" type="slidenum">
              <a:rPr lang="en-US" smtClean="0"/>
              <a:t>27</a:t>
            </a:fld>
            <a:endParaRPr lang="en-US"/>
          </a:p>
        </p:txBody>
      </p:sp>
      <p:pic>
        <p:nvPicPr>
          <p:cNvPr id="15" name="Picture 14">
            <a:extLst>
              <a:ext uri="{FF2B5EF4-FFF2-40B4-BE49-F238E27FC236}">
                <a16:creationId xmlns:a16="http://schemas.microsoft.com/office/drawing/2014/main" id="{7B2EAE4F-EB30-C365-7872-52F7C1F27DD8}"/>
              </a:ext>
            </a:extLst>
          </p:cNvPr>
          <p:cNvPicPr>
            <a:picLocks noChangeAspect="1"/>
          </p:cNvPicPr>
          <p:nvPr/>
        </p:nvPicPr>
        <p:blipFill>
          <a:blip r:embed="rId3"/>
          <a:stretch>
            <a:fillRect/>
          </a:stretch>
        </p:blipFill>
        <p:spPr>
          <a:xfrm>
            <a:off x="725234" y="1551240"/>
            <a:ext cx="4910137" cy="4888151"/>
          </a:xfrm>
          <a:prstGeom prst="rect">
            <a:avLst/>
          </a:prstGeom>
        </p:spPr>
      </p:pic>
      <p:pic>
        <p:nvPicPr>
          <p:cNvPr id="19" name="Picture 18">
            <a:extLst>
              <a:ext uri="{FF2B5EF4-FFF2-40B4-BE49-F238E27FC236}">
                <a16:creationId xmlns:a16="http://schemas.microsoft.com/office/drawing/2014/main" id="{C3593DE8-4A99-EB9B-8C9E-0F5A9586D7FF}"/>
              </a:ext>
            </a:extLst>
          </p:cNvPr>
          <p:cNvPicPr>
            <a:picLocks noChangeAspect="1"/>
          </p:cNvPicPr>
          <p:nvPr/>
        </p:nvPicPr>
        <p:blipFill>
          <a:blip r:embed="rId4"/>
          <a:stretch>
            <a:fillRect/>
          </a:stretch>
        </p:blipFill>
        <p:spPr>
          <a:xfrm>
            <a:off x="6556631" y="1468200"/>
            <a:ext cx="4026105" cy="4332506"/>
          </a:xfrm>
          <a:prstGeom prst="rect">
            <a:avLst/>
          </a:prstGeom>
        </p:spPr>
      </p:pic>
      <p:pic>
        <p:nvPicPr>
          <p:cNvPr id="21" name="Picture 20">
            <a:extLst>
              <a:ext uri="{FF2B5EF4-FFF2-40B4-BE49-F238E27FC236}">
                <a16:creationId xmlns:a16="http://schemas.microsoft.com/office/drawing/2014/main" id="{EA7A7D64-9143-AB84-DDBE-BE19E0554E7E}"/>
              </a:ext>
            </a:extLst>
          </p:cNvPr>
          <p:cNvPicPr>
            <a:picLocks noChangeAspect="1"/>
          </p:cNvPicPr>
          <p:nvPr/>
        </p:nvPicPr>
        <p:blipFill>
          <a:blip r:embed="rId5"/>
          <a:stretch>
            <a:fillRect/>
          </a:stretch>
        </p:blipFill>
        <p:spPr>
          <a:xfrm>
            <a:off x="6565142" y="5910541"/>
            <a:ext cx="2949196" cy="891617"/>
          </a:xfrm>
          <a:prstGeom prst="rect">
            <a:avLst/>
          </a:prstGeom>
        </p:spPr>
      </p:pic>
    </p:spTree>
    <p:extLst>
      <p:ext uri="{BB962C8B-B14F-4D97-AF65-F5344CB8AC3E}">
        <p14:creationId xmlns:p14="http://schemas.microsoft.com/office/powerpoint/2010/main" val="5137085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How to deal with heteroscedasticity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28</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US" altLang="zh-CN" dirty="0"/>
              <a:t>If</a:t>
            </a:r>
            <a:r>
              <a:rPr lang="zh-CN" altLang="en-US" dirty="0"/>
              <a:t> </a:t>
            </a:r>
            <a:r>
              <a:rPr lang="en-US" altLang="zh-CN" dirty="0"/>
              <a:t>you</a:t>
            </a:r>
            <a:r>
              <a:rPr lang="zh-CN" altLang="en-US" dirty="0"/>
              <a:t> </a:t>
            </a:r>
            <a:r>
              <a:rPr lang="en-US" altLang="zh-CN" dirty="0"/>
              <a:t>know</a:t>
            </a:r>
            <a:r>
              <a:rPr lang="zh-CN" altLang="en-US" dirty="0"/>
              <a:t> </a:t>
            </a:r>
            <a:r>
              <a:rPr lang="en-US" altLang="zh-CN" dirty="0"/>
              <a:t>how</a:t>
            </a:r>
            <a:r>
              <a:rPr lang="zh-CN" altLang="en-US" dirty="0"/>
              <a:t> </a:t>
            </a:r>
            <a:r>
              <a:rPr lang="en-US" altLang="zh-CN" dirty="0"/>
              <a:t>the</a:t>
            </a:r>
            <a:r>
              <a:rPr lang="zh-CN" altLang="en-US" dirty="0"/>
              <a:t> </a:t>
            </a:r>
            <a:r>
              <a:rPr lang="en-US" altLang="zh-CN" dirty="0">
                <a:solidFill>
                  <a:srgbClr val="FF0000"/>
                </a:solidFill>
              </a:rPr>
              <a:t>variance</a:t>
            </a:r>
            <a:r>
              <a:rPr lang="zh-CN" altLang="en-US" dirty="0">
                <a:solidFill>
                  <a:srgbClr val="FF0000"/>
                </a:solidFill>
              </a:rPr>
              <a:t> </a:t>
            </a:r>
            <a:r>
              <a:rPr lang="en-US" altLang="zh-CN" dirty="0">
                <a:solidFill>
                  <a:srgbClr val="FF0000"/>
                </a:solidFill>
              </a:rPr>
              <a:t>changes</a:t>
            </a:r>
            <a:r>
              <a:rPr lang="zh-CN" altLang="en-US" dirty="0">
                <a:solidFill>
                  <a:srgbClr val="FF0000"/>
                </a:solidFill>
              </a:rPr>
              <a:t> </a:t>
            </a:r>
            <a:r>
              <a:rPr lang="en-US" altLang="zh-CN" dirty="0">
                <a:solidFill>
                  <a:srgbClr val="FF0000"/>
                </a:solidFill>
              </a:rPr>
              <a:t>with</a:t>
            </a:r>
            <a:r>
              <a:rPr lang="zh-CN" altLang="en-US" dirty="0">
                <a:solidFill>
                  <a:srgbClr val="FF0000"/>
                </a:solidFill>
              </a:rPr>
              <a:t> </a:t>
            </a:r>
            <a:r>
              <a:rPr lang="en-US" altLang="zh-CN" dirty="0">
                <a:solidFill>
                  <a:srgbClr val="FF0000"/>
                </a:solidFill>
              </a:rPr>
              <a:t>each</a:t>
            </a:r>
            <a:r>
              <a:rPr lang="zh-CN" altLang="en-US" dirty="0">
                <a:solidFill>
                  <a:srgbClr val="FF0000"/>
                </a:solidFill>
              </a:rPr>
              <a:t> </a:t>
            </a:r>
            <a:r>
              <a:rPr lang="en-CA" altLang="zh-CN" dirty="0">
                <a:solidFill>
                  <a:srgbClr val="FF0000"/>
                </a:solidFill>
              </a:rPr>
              <a:t>sample</a:t>
            </a:r>
            <a:endParaRPr lang="en-CA" altLang="zh-CN" baseline="-25000" dirty="0">
              <a:solidFill>
                <a:srgbClr val="FF0000"/>
              </a:solidFill>
            </a:endParaRPr>
          </a:p>
          <a:p>
            <a:pPr lvl="1"/>
            <a:r>
              <a:rPr lang="en-CA" dirty="0"/>
              <a:t>Weighted Least Square Regression</a:t>
            </a:r>
          </a:p>
          <a:p>
            <a:r>
              <a:rPr lang="en-CA" dirty="0"/>
              <a:t>If the variance has </a:t>
            </a:r>
            <a:r>
              <a:rPr lang="en-CA" dirty="0">
                <a:solidFill>
                  <a:srgbClr val="FF0000"/>
                </a:solidFill>
              </a:rPr>
              <a:t>unknown dependence </a:t>
            </a:r>
            <a:r>
              <a:rPr lang="en-CA" dirty="0"/>
              <a:t>on </a:t>
            </a:r>
            <a:r>
              <a:rPr lang="en-CA" dirty="0" err="1"/>
              <a:t>y</a:t>
            </a:r>
            <a:r>
              <a:rPr lang="en-CA" baseline="-25000" dirty="0" err="1"/>
              <a:t>i</a:t>
            </a:r>
            <a:endParaRPr lang="en-CA" baseline="-25000" dirty="0"/>
          </a:p>
          <a:p>
            <a:pPr lvl="1"/>
            <a:r>
              <a:rPr lang="en-CA" dirty="0"/>
              <a:t>Other regression methods (GMM, generalized method of moments estimation)</a:t>
            </a:r>
          </a:p>
          <a:p>
            <a:r>
              <a:rPr lang="en-CA" dirty="0"/>
              <a:t>If you know the </a:t>
            </a:r>
            <a:r>
              <a:rPr lang="en-CA" dirty="0">
                <a:solidFill>
                  <a:srgbClr val="FF0000"/>
                </a:solidFill>
              </a:rPr>
              <a:t>general trend of variance change</a:t>
            </a:r>
            <a:r>
              <a:rPr lang="en-CA" dirty="0"/>
              <a:t> with the predictor variable, then you can transform the data</a:t>
            </a:r>
          </a:p>
          <a:p>
            <a:pPr lvl="1"/>
            <a:r>
              <a:rPr lang="en-CA" dirty="0"/>
              <a:t>Log-transformation</a:t>
            </a:r>
          </a:p>
          <a:p>
            <a:pPr lvl="1"/>
            <a:r>
              <a:rPr lang="en-CA" dirty="0"/>
              <a:t>Box-Cox transformations</a:t>
            </a:r>
          </a:p>
          <a:p>
            <a:pPr lvl="1"/>
            <a:r>
              <a:rPr lang="en-CA" dirty="0">
                <a:solidFill>
                  <a:srgbClr val="00B050"/>
                </a:solidFill>
              </a:rPr>
              <a:t>These will be studied later… </a:t>
            </a:r>
          </a:p>
        </p:txBody>
      </p:sp>
      <p:pic>
        <p:nvPicPr>
          <p:cNvPr id="6" name="Picture 5" descr="Shape&#10;&#10;Description automatically generated with medium confidence">
            <a:extLst>
              <a:ext uri="{FF2B5EF4-FFF2-40B4-BE49-F238E27FC236}">
                <a16:creationId xmlns:a16="http://schemas.microsoft.com/office/drawing/2014/main" id="{F1AAEC56-C548-9421-6FFF-9B03963CE2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853404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29</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17</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29</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sp>
        <p:nvSpPr>
          <p:cNvPr id="2" name="TextBox 1">
            <a:extLst>
              <a:ext uri="{FF2B5EF4-FFF2-40B4-BE49-F238E27FC236}">
                <a16:creationId xmlns:a16="http://schemas.microsoft.com/office/drawing/2014/main" id="{5A540935-11DE-A41C-54F4-D152AA052792}"/>
              </a:ext>
            </a:extLst>
          </p:cNvPr>
          <p:cNvSpPr txBox="1"/>
          <p:nvPr/>
        </p:nvSpPr>
        <p:spPr>
          <a:xfrm>
            <a:off x="5230761" y="2132231"/>
            <a:ext cx="5682202" cy="2031325"/>
          </a:xfrm>
          <a:prstGeom prst="rect">
            <a:avLst/>
          </a:prstGeom>
          <a:noFill/>
        </p:spPr>
        <p:txBody>
          <a:bodyPr wrap="square" rtlCol="0">
            <a:spAutoFit/>
          </a:bodyPr>
          <a:lstStyle/>
          <a:p>
            <a:r>
              <a:rPr lang="en-US" sz="1800" b="0" i="0" u="none" strike="noStrike" baseline="0" dirty="0">
                <a:solidFill>
                  <a:srgbClr val="000000"/>
                </a:solidFill>
              </a:rPr>
              <a:t>Use the CLERICAL.CSV data.</a:t>
            </a:r>
          </a:p>
          <a:p>
            <a:r>
              <a:rPr lang="en-US" sz="1800" b="0" i="0" u="none" strike="noStrike" baseline="0" dirty="0">
                <a:solidFill>
                  <a:srgbClr val="000000"/>
                </a:solidFill>
              </a:rPr>
              <a:t>BEGIN with the best model from PROBLEM 16</a:t>
            </a:r>
          </a:p>
          <a:p>
            <a:r>
              <a:rPr lang="es-ES" sz="1800" b="0" i="0" u="none" strike="noStrike" baseline="0" dirty="0">
                <a:solidFill>
                  <a:srgbClr val="000000"/>
                </a:solidFill>
              </a:rPr>
              <a:t>Y ~ X2 + I(X2^2) + X4 + X5</a:t>
            </a:r>
          </a:p>
          <a:p>
            <a:r>
              <a:rPr lang="en-US" sz="1800" b="0" i="0" u="none" strike="noStrike" baseline="0" dirty="0">
                <a:solidFill>
                  <a:srgbClr val="000000"/>
                </a:solidFill>
              </a:rPr>
              <a:t>Does this model meet the equal-variance assumption?</a:t>
            </a:r>
          </a:p>
          <a:p>
            <a:endParaRPr lang="en-US" dirty="0">
              <a:solidFill>
                <a:srgbClr val="000000"/>
              </a:solidFill>
            </a:endParaRPr>
          </a:p>
          <a:p>
            <a:pPr marL="342900" indent="-342900">
              <a:buFont typeface="+mj-lt"/>
              <a:buAutoNum type="arabicPeriod"/>
            </a:pPr>
            <a:r>
              <a:rPr lang="en-US" sz="1800" b="0" i="0" u="none" strike="noStrike" baseline="0" dirty="0">
                <a:solidFill>
                  <a:srgbClr val="000000"/>
                </a:solidFill>
              </a:rPr>
              <a:t>Examine residual plot and scale-location plot</a:t>
            </a:r>
          </a:p>
          <a:p>
            <a:pPr marL="342900" indent="-342900">
              <a:buFont typeface="+mj-lt"/>
              <a:buAutoNum type="arabicPeriod"/>
            </a:pPr>
            <a:r>
              <a:rPr lang="en-US" sz="1800" b="0" i="0" u="none" strike="noStrike" baseline="0" dirty="0">
                <a:solidFill>
                  <a:srgbClr val="000000"/>
                </a:solidFill>
              </a:rPr>
              <a:t>Conduct the Breusch-Pagan test.</a:t>
            </a:r>
            <a:endParaRPr lang="en-US" sz="1600" dirty="0"/>
          </a:p>
        </p:txBody>
      </p:sp>
    </p:spTree>
    <p:extLst>
      <p:ext uri="{BB962C8B-B14F-4D97-AF65-F5344CB8AC3E}">
        <p14:creationId xmlns:p14="http://schemas.microsoft.com/office/powerpoint/2010/main" val="11777612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identify multicollinearity and outliers and data transformation.  </a:t>
            </a:r>
            <a:endParaRPr lang="en-US" sz="1900" dirty="0">
              <a:solidFill>
                <a:schemeClr val="bg1">
                  <a:lumMod val="75000"/>
                </a:schemeClr>
              </a:solidFill>
              <a:latin typeface="Calibri" panose="020F0502020204030204" pitchFamily="34" charset="0"/>
              <a:ea typeface="SimSun" panose="02010600030101010101" pitchFamily="2" charset="-122"/>
            </a:endParaRP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8: Deep learning basics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Deep learning advances: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a:t>
            </a:r>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30</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17</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30</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pic>
        <p:nvPicPr>
          <p:cNvPr id="10" name="Picture 9">
            <a:extLst>
              <a:ext uri="{FF2B5EF4-FFF2-40B4-BE49-F238E27FC236}">
                <a16:creationId xmlns:a16="http://schemas.microsoft.com/office/drawing/2014/main" id="{3FBC2D45-2931-6C41-5457-7A3BC5C81E22}"/>
              </a:ext>
            </a:extLst>
          </p:cNvPr>
          <p:cNvPicPr>
            <a:picLocks noChangeAspect="1"/>
          </p:cNvPicPr>
          <p:nvPr/>
        </p:nvPicPr>
        <p:blipFill>
          <a:blip r:embed="rId7"/>
          <a:stretch>
            <a:fillRect/>
          </a:stretch>
        </p:blipFill>
        <p:spPr>
          <a:xfrm>
            <a:off x="4890462" y="2172430"/>
            <a:ext cx="4347792" cy="3752276"/>
          </a:xfrm>
          <a:prstGeom prst="rect">
            <a:avLst/>
          </a:prstGeom>
        </p:spPr>
      </p:pic>
      <p:pic>
        <p:nvPicPr>
          <p:cNvPr id="12" name="Picture 11">
            <a:extLst>
              <a:ext uri="{FF2B5EF4-FFF2-40B4-BE49-F238E27FC236}">
                <a16:creationId xmlns:a16="http://schemas.microsoft.com/office/drawing/2014/main" id="{5C38EBF5-5434-98A4-DF7C-29C002C9F229}"/>
              </a:ext>
            </a:extLst>
          </p:cNvPr>
          <p:cNvPicPr>
            <a:picLocks noChangeAspect="1"/>
          </p:cNvPicPr>
          <p:nvPr/>
        </p:nvPicPr>
        <p:blipFill>
          <a:blip r:embed="rId8"/>
          <a:stretch>
            <a:fillRect/>
          </a:stretch>
        </p:blipFill>
        <p:spPr>
          <a:xfrm>
            <a:off x="9336215" y="2172430"/>
            <a:ext cx="2774094" cy="1741872"/>
          </a:xfrm>
          <a:prstGeom prst="rect">
            <a:avLst/>
          </a:prstGeom>
        </p:spPr>
      </p:pic>
      <p:sp>
        <p:nvSpPr>
          <p:cNvPr id="13" name="TextBox 12">
            <a:extLst>
              <a:ext uri="{FF2B5EF4-FFF2-40B4-BE49-F238E27FC236}">
                <a16:creationId xmlns:a16="http://schemas.microsoft.com/office/drawing/2014/main" id="{2148C3F0-E156-E2D6-B460-6FE525E687E4}"/>
              </a:ext>
            </a:extLst>
          </p:cNvPr>
          <p:cNvSpPr txBox="1"/>
          <p:nvPr/>
        </p:nvSpPr>
        <p:spPr>
          <a:xfrm>
            <a:off x="9336215" y="4317371"/>
            <a:ext cx="2589085" cy="1169551"/>
          </a:xfrm>
          <a:prstGeom prst="rect">
            <a:avLst/>
          </a:prstGeom>
          <a:noFill/>
        </p:spPr>
        <p:txBody>
          <a:bodyPr wrap="square" rtlCol="0">
            <a:spAutoFit/>
          </a:bodyPr>
          <a:lstStyle/>
          <a:p>
            <a:r>
              <a:rPr lang="en-US" sz="1400" dirty="0"/>
              <a:t>P value 0.152 and 0.109, &gt; 0.05, cannot reject H0.</a:t>
            </a:r>
          </a:p>
          <a:p>
            <a:r>
              <a:rPr lang="en-US" sz="1400" dirty="0"/>
              <a:t>So we accept H0, which means the error term of model 2 and 3 does not have heteroscedasticity</a:t>
            </a:r>
          </a:p>
        </p:txBody>
      </p:sp>
    </p:spTree>
    <p:extLst>
      <p:ext uri="{BB962C8B-B14F-4D97-AF65-F5344CB8AC3E}">
        <p14:creationId xmlns:p14="http://schemas.microsoft.com/office/powerpoint/2010/main" val="218059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r>
              <a:rPr lang="en-US" altLang="zh-CN" dirty="0">
                <a:solidFill>
                  <a:schemeClr val="accent1"/>
                </a:solidFill>
              </a:rPr>
              <a:t>4. Normality</a:t>
            </a:r>
            <a:r>
              <a:rPr lang="zh-CN" altLang="en-US" dirty="0">
                <a:solidFill>
                  <a:schemeClr val="accent1"/>
                </a:solidFill>
              </a:rPr>
              <a:t> </a:t>
            </a:r>
            <a:r>
              <a:rPr lang="en-US" altLang="zh-CN" dirty="0">
                <a:solidFill>
                  <a:schemeClr val="accent1"/>
                </a:solidFill>
              </a:rPr>
              <a:t>Assumption</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31</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a:bodyPr>
          <a:lstStyle/>
          <a:p>
            <a:r>
              <a:rPr lang="en-US" altLang="zh-CN" sz="2000" dirty="0"/>
              <a:t>The multiple linear regression analysis requires that the errors between observed and predicted values (i.e., the residuals of the regression) should be </a:t>
            </a:r>
            <a:r>
              <a:rPr lang="en-US" altLang="zh-CN" sz="2000" dirty="0">
                <a:solidFill>
                  <a:schemeClr val="accent1"/>
                </a:solidFill>
              </a:rPr>
              <a:t>normally</a:t>
            </a:r>
            <a:r>
              <a:rPr lang="en-US" altLang="zh-CN" sz="2000" dirty="0"/>
              <a:t> </a:t>
            </a:r>
            <a:r>
              <a:rPr lang="en-US" altLang="zh-CN" sz="2000" dirty="0">
                <a:solidFill>
                  <a:schemeClr val="accent1"/>
                </a:solidFill>
              </a:rPr>
              <a:t>distributed</a:t>
            </a:r>
            <a:r>
              <a:rPr lang="en-US" altLang="zh-CN" sz="2000" dirty="0"/>
              <a:t>. </a:t>
            </a:r>
          </a:p>
          <a:p>
            <a:r>
              <a:rPr lang="en-US" altLang="zh-CN" sz="2000" dirty="0"/>
              <a:t>This assumption may be checked by looking at </a:t>
            </a:r>
            <a:r>
              <a:rPr lang="en-US" altLang="zh-CN" sz="2000" dirty="0">
                <a:solidFill>
                  <a:schemeClr val="accent1"/>
                </a:solidFill>
              </a:rPr>
              <a:t>a histogram, a normal probability plot or a Q-Q-Plot</a:t>
            </a:r>
            <a:r>
              <a:rPr lang="en-US" altLang="zh-CN" sz="2000" dirty="0"/>
              <a:t>. If the distribution is normal, the points on such a plot (Probability Plot or Q-Q-Plot) should fall close to the diagonal reference line. A bow-shaped pattern of deviations from the diagonal indicates that the residuals have excessive skewness. An S-shaped pattern of deviations indicates that the residuals have excessive kurtosis, i.e., there are either too many or two few large errors in both directions. Sometimes the problem is revealed to be that there are a few data points on one or both ends that deviate significantly from the reference line (“outliers”), in which case they should get close attention. </a:t>
            </a:r>
          </a:p>
          <a:p>
            <a:r>
              <a:rPr lang="en-US" altLang="zh-CN" sz="2000" dirty="0"/>
              <a:t>There are also a variety of statistical tests for normality, including the </a:t>
            </a:r>
            <a:r>
              <a:rPr lang="en-US" altLang="zh-CN" sz="2000" dirty="0">
                <a:solidFill>
                  <a:schemeClr val="accent1"/>
                </a:solidFill>
              </a:rPr>
              <a:t>Kolmogorov-Smirnov test </a:t>
            </a:r>
            <a:r>
              <a:rPr lang="en-US" altLang="zh-CN" sz="2000" dirty="0"/>
              <a:t>and the </a:t>
            </a:r>
            <a:r>
              <a:rPr lang="en-US" altLang="zh-CN" sz="2000" dirty="0">
                <a:solidFill>
                  <a:schemeClr val="accent1"/>
                </a:solidFill>
              </a:rPr>
              <a:t>Shapiro-Wilk test</a:t>
            </a:r>
            <a:r>
              <a:rPr lang="en-US" altLang="zh-CN" sz="2000" dirty="0"/>
              <a:t>.</a:t>
            </a:r>
          </a:p>
        </p:txBody>
      </p:sp>
      <p:pic>
        <p:nvPicPr>
          <p:cNvPr id="6" name="Picture 5" descr="Shape&#10;&#10;Description automatically generated with medium confidence">
            <a:extLst>
              <a:ext uri="{FF2B5EF4-FFF2-40B4-BE49-F238E27FC236}">
                <a16:creationId xmlns:a16="http://schemas.microsoft.com/office/drawing/2014/main" id="{30FA51F2-F22B-3558-7074-8D1329C960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446154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Skewness &amp; Kurtosis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32</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5"/>
            <a:ext cx="4890796" cy="4351338"/>
          </a:xfrm>
        </p:spPr>
        <p:txBody>
          <a:bodyPr>
            <a:normAutofit fontScale="92500" lnSpcReduction="10000"/>
          </a:bodyPr>
          <a:lstStyle/>
          <a:p>
            <a:r>
              <a:rPr lang="en-CA" sz="2000" dirty="0"/>
              <a:t>Skewness is a measure of symmetry, or more precisely, the lack of symmetry</a:t>
            </a:r>
          </a:p>
          <a:p>
            <a:r>
              <a:rPr lang="en-CA" sz="2000" dirty="0"/>
              <a:t>Kurtosis is a measure of whether the data are heavy-tailed or light-tailed relative to a normal distribution. </a:t>
            </a:r>
          </a:p>
          <a:p>
            <a:pPr lvl="1"/>
            <a:r>
              <a:rPr lang="en-CA" sz="2000" dirty="0"/>
              <a:t>Data sets with medium kurtosis (Mesokurtic, k=3) </a:t>
            </a:r>
            <a:r>
              <a:rPr lang="en-US" sz="2000" dirty="0"/>
              <a:t>has kurtosis statistic similar to that of the normal distribution. </a:t>
            </a:r>
            <a:endParaRPr lang="en-CA" sz="2000" dirty="0"/>
          </a:p>
          <a:p>
            <a:pPr lvl="1"/>
            <a:r>
              <a:rPr lang="en-CA" sz="2000" dirty="0"/>
              <a:t>Data sets with high kurtosis (Leptokurtic, k&lt;3) tend to have heavy tails, or outliers. </a:t>
            </a:r>
          </a:p>
          <a:p>
            <a:pPr lvl="1"/>
            <a:r>
              <a:rPr lang="en-CA" sz="2000" dirty="0"/>
              <a:t>Data sets with low kurtosis ((Platykurtic, k&gt;3) ) tend to have light tails, or lack of outliers. </a:t>
            </a:r>
          </a:p>
          <a:p>
            <a:r>
              <a:rPr lang="en-CA" sz="2000" dirty="0"/>
              <a:t>The histogram is an effective graphical technique for showing both the skewness and kurtosis of data set.</a:t>
            </a:r>
          </a:p>
          <a:p>
            <a:endParaRPr lang="en-CA" sz="2000" dirty="0"/>
          </a:p>
        </p:txBody>
      </p:sp>
      <p:pic>
        <p:nvPicPr>
          <p:cNvPr id="6" name="Picture 5" descr="Shape&#10;&#10;Description automatically generated with medium confidence">
            <a:extLst>
              <a:ext uri="{FF2B5EF4-FFF2-40B4-BE49-F238E27FC236}">
                <a16:creationId xmlns:a16="http://schemas.microsoft.com/office/drawing/2014/main" id="{E0D3A1EC-DCF2-7390-91E7-5BCF8B4CA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26" name="Picture 2">
            <a:extLst>
              <a:ext uri="{FF2B5EF4-FFF2-40B4-BE49-F238E27FC236}">
                <a16:creationId xmlns:a16="http://schemas.microsoft.com/office/drawing/2014/main" id="{0D5A4EDD-7A12-0630-E1D2-038D456F9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563753"/>
            <a:ext cx="5715000" cy="220027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A24E20C-B1F4-9DBE-B5A9-C11848C52E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3712" y="4167188"/>
            <a:ext cx="3533775" cy="200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97042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Advertising</a:t>
            </a:r>
            <a:r>
              <a:rPr lang="zh-CN" altLang="en-US" dirty="0">
                <a:solidFill>
                  <a:schemeClr val="accent1"/>
                </a:solidFill>
              </a:rPr>
              <a:t> </a:t>
            </a:r>
            <a:r>
              <a:rPr lang="en-US" altLang="zh-CN" dirty="0">
                <a:solidFill>
                  <a:schemeClr val="accent1"/>
                </a:solidFill>
              </a:rPr>
              <a:t>data </a:t>
            </a:r>
            <a:r>
              <a:rPr lang="en-US" dirty="0">
                <a:solidFill>
                  <a:schemeClr val="accent1"/>
                </a:solidFill>
              </a:rPr>
              <a:t>Histogram</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33</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C5FC9F11-00DE-361E-5EC5-65EDA3D6EA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Slide Number Placeholder 3">
            <a:extLst>
              <a:ext uri="{FF2B5EF4-FFF2-40B4-BE49-F238E27FC236}">
                <a16:creationId xmlns:a16="http://schemas.microsoft.com/office/drawing/2014/main" id="{CEC18F72-25A4-148B-E80F-D76BBE0544B9}"/>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C35FCF4-C3EF-BD43-82E0-05BC237DAD2A}" type="slidenum">
              <a:rPr lang="en-US" smtClean="0"/>
              <a:pPr/>
              <a:t>33</a:t>
            </a:fld>
            <a:endParaRPr lang="en-US" dirty="0"/>
          </a:p>
        </p:txBody>
      </p:sp>
      <p:pic>
        <p:nvPicPr>
          <p:cNvPr id="9" name="Content Placeholder 8">
            <a:extLst>
              <a:ext uri="{FF2B5EF4-FFF2-40B4-BE49-F238E27FC236}">
                <a16:creationId xmlns:a16="http://schemas.microsoft.com/office/drawing/2014/main" id="{EDB1B594-C93E-19A4-9746-E4CAD44872A1}"/>
              </a:ext>
            </a:extLst>
          </p:cNvPr>
          <p:cNvPicPr>
            <a:picLocks noGrp="1" noChangeAspect="1"/>
          </p:cNvPicPr>
          <p:nvPr>
            <p:ph idx="1"/>
          </p:nvPr>
        </p:nvPicPr>
        <p:blipFill>
          <a:blip r:embed="rId4"/>
          <a:stretch>
            <a:fillRect/>
          </a:stretch>
        </p:blipFill>
        <p:spPr>
          <a:xfrm>
            <a:off x="660750" y="1391093"/>
            <a:ext cx="4507702" cy="4488244"/>
          </a:xfrm>
        </p:spPr>
      </p:pic>
      <p:sp>
        <p:nvSpPr>
          <p:cNvPr id="11" name="TextBox 10">
            <a:extLst>
              <a:ext uri="{FF2B5EF4-FFF2-40B4-BE49-F238E27FC236}">
                <a16:creationId xmlns:a16="http://schemas.microsoft.com/office/drawing/2014/main" id="{FF9C183B-3D20-5518-85DF-BC809988B3A8}"/>
              </a:ext>
            </a:extLst>
          </p:cNvPr>
          <p:cNvSpPr txBox="1"/>
          <p:nvPr/>
        </p:nvSpPr>
        <p:spPr>
          <a:xfrm>
            <a:off x="1122671" y="6200973"/>
            <a:ext cx="3026980" cy="307777"/>
          </a:xfrm>
          <a:prstGeom prst="rect">
            <a:avLst/>
          </a:prstGeom>
          <a:noFill/>
        </p:spPr>
        <p:txBody>
          <a:bodyPr wrap="square">
            <a:spAutoFit/>
          </a:bodyPr>
          <a:lstStyle/>
          <a:p>
            <a:r>
              <a:rPr lang="en-US" sz="1400" dirty="0"/>
              <a:t>hist(morepower11$residuals)</a:t>
            </a:r>
          </a:p>
        </p:txBody>
      </p:sp>
      <p:pic>
        <p:nvPicPr>
          <p:cNvPr id="22" name="Picture 21">
            <a:extLst>
              <a:ext uri="{FF2B5EF4-FFF2-40B4-BE49-F238E27FC236}">
                <a16:creationId xmlns:a16="http://schemas.microsoft.com/office/drawing/2014/main" id="{89CCC0E4-3CB6-AAA5-5963-D13C8F68AF62}"/>
              </a:ext>
            </a:extLst>
          </p:cNvPr>
          <p:cNvPicPr>
            <a:picLocks noChangeAspect="1"/>
          </p:cNvPicPr>
          <p:nvPr/>
        </p:nvPicPr>
        <p:blipFill>
          <a:blip r:embed="rId5"/>
          <a:stretch>
            <a:fillRect/>
          </a:stretch>
        </p:blipFill>
        <p:spPr>
          <a:xfrm>
            <a:off x="6340666" y="1402942"/>
            <a:ext cx="4706434" cy="4432876"/>
          </a:xfrm>
          <a:prstGeom prst="rect">
            <a:avLst/>
          </a:prstGeom>
        </p:spPr>
      </p:pic>
      <p:sp>
        <p:nvSpPr>
          <p:cNvPr id="24" name="TextBox 23">
            <a:extLst>
              <a:ext uri="{FF2B5EF4-FFF2-40B4-BE49-F238E27FC236}">
                <a16:creationId xmlns:a16="http://schemas.microsoft.com/office/drawing/2014/main" id="{6EB575E7-93D0-6186-47C9-C0B3E78C864A}"/>
              </a:ext>
            </a:extLst>
          </p:cNvPr>
          <p:cNvSpPr txBox="1"/>
          <p:nvPr/>
        </p:nvSpPr>
        <p:spPr>
          <a:xfrm>
            <a:off x="6466338" y="5808712"/>
            <a:ext cx="5039862" cy="954107"/>
          </a:xfrm>
          <a:prstGeom prst="rect">
            <a:avLst/>
          </a:prstGeom>
          <a:noFill/>
        </p:spPr>
        <p:txBody>
          <a:bodyPr wrap="square">
            <a:spAutoFit/>
          </a:bodyPr>
          <a:lstStyle/>
          <a:p>
            <a:r>
              <a:rPr lang="en-US" sz="1400" dirty="0" err="1"/>
              <a:t>ggplot</a:t>
            </a:r>
            <a:r>
              <a:rPr lang="en-US" sz="1400" dirty="0"/>
              <a:t>(data=Advertising, </a:t>
            </a:r>
            <a:r>
              <a:rPr lang="en-US" sz="1400" dirty="0" err="1"/>
              <a:t>aes</a:t>
            </a:r>
            <a:r>
              <a:rPr lang="en-US" sz="1400" dirty="0"/>
              <a:t>(residuals(morepower11))) +</a:t>
            </a:r>
          </a:p>
          <a:p>
            <a:r>
              <a:rPr lang="en-US" sz="1400" dirty="0" err="1"/>
              <a:t>geom_histogram</a:t>
            </a:r>
            <a:r>
              <a:rPr lang="en-US" sz="1400" dirty="0"/>
              <a:t>(breaks = seq(-1,1,by=0.1), col="grey", fill="</a:t>
            </a:r>
            <a:r>
              <a:rPr lang="en-US" sz="1400" dirty="0" err="1"/>
              <a:t>lightblue</a:t>
            </a:r>
            <a:r>
              <a:rPr lang="en-US" sz="1400" dirty="0"/>
              <a:t>") + labs(title="Histogram for residuals") +labs(x="residuals", y="Count")</a:t>
            </a:r>
          </a:p>
        </p:txBody>
      </p:sp>
    </p:spTree>
    <p:extLst>
      <p:ext uri="{BB962C8B-B14F-4D97-AF65-F5344CB8AC3E}">
        <p14:creationId xmlns:p14="http://schemas.microsoft.com/office/powerpoint/2010/main" val="4862239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365125"/>
            <a:ext cx="10515600" cy="1144361"/>
          </a:xfrm>
        </p:spPr>
        <p:txBody>
          <a:bodyPr/>
          <a:lstStyle/>
          <a:p>
            <a:pPr algn="ctr"/>
            <a:r>
              <a:rPr lang="en-CA" dirty="0">
                <a:solidFill>
                  <a:schemeClr val="accent1"/>
                </a:solidFill>
              </a:rPr>
              <a:t>Normal Probability Plot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34</a:t>
            </a:fld>
            <a:endParaRPr lang="en-US">
              <a:solidFill>
                <a:srgbClr val="FFFFFF"/>
              </a:solidFill>
            </a:endParaRPr>
          </a:p>
        </p:txBody>
      </p:sp>
      <p:pic>
        <p:nvPicPr>
          <p:cNvPr id="11" name="Content Placeholder 10" descr="Chart, line chart&#10;&#10;Description automatically generated">
            <a:extLst>
              <a:ext uri="{FF2B5EF4-FFF2-40B4-BE49-F238E27FC236}">
                <a16:creationId xmlns:a16="http://schemas.microsoft.com/office/drawing/2014/main" id="{BE7111F1-574F-4648-ACE4-402E82BFFD1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67647" y="1398555"/>
            <a:ext cx="5140895" cy="5044081"/>
          </a:xfrm>
        </p:spPr>
      </p:pic>
      <p:pic>
        <p:nvPicPr>
          <p:cNvPr id="6" name="Picture 5" descr="Shape&#10;&#10;Description automatically generated with medium confidence">
            <a:extLst>
              <a:ext uri="{FF2B5EF4-FFF2-40B4-BE49-F238E27FC236}">
                <a16:creationId xmlns:a16="http://schemas.microsoft.com/office/drawing/2014/main" id="{E0997FE4-CB1E-5790-0DF8-5F07C7D5BD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40384557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Shapiro Wilk Test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35</a:t>
            </a:fld>
            <a:endParaRPr lang="en-US">
              <a:solidFill>
                <a:srgbClr val="FFFFFF"/>
              </a:solidFill>
            </a:endParaRPr>
          </a:p>
        </p:txBody>
      </p:sp>
      <p:pic>
        <p:nvPicPr>
          <p:cNvPr id="9" name="Picture 8" descr="Graphical user interface, text&#10;&#10;Description automatically generated">
            <a:extLst>
              <a:ext uri="{FF2B5EF4-FFF2-40B4-BE49-F238E27FC236}">
                <a16:creationId xmlns:a16="http://schemas.microsoft.com/office/drawing/2014/main" id="{8DA2563A-8ED0-5CCA-BAF9-AF87A0B94097}"/>
              </a:ext>
            </a:extLst>
          </p:cNvPr>
          <p:cNvPicPr>
            <a:picLocks noChangeAspect="1"/>
          </p:cNvPicPr>
          <p:nvPr/>
        </p:nvPicPr>
        <p:blipFill>
          <a:blip r:embed="rId2"/>
          <a:stretch>
            <a:fillRect/>
          </a:stretch>
        </p:blipFill>
        <p:spPr>
          <a:xfrm>
            <a:off x="1800408" y="1690688"/>
            <a:ext cx="7501710" cy="4374446"/>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5E3A0A86-85D6-9A7C-1E19-8AB58DDFFC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4398715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chemeClr val="accent1"/>
                </a:solidFill>
              </a:rPr>
              <a:t>Kolmogorov-Smirnov test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36</a:t>
            </a:fld>
            <a:endParaRPr lang="en-US">
              <a:solidFill>
                <a:srgbClr val="FFFFFF"/>
              </a:solidFill>
            </a:endParaRPr>
          </a:p>
        </p:txBody>
      </p:sp>
      <p:pic>
        <p:nvPicPr>
          <p:cNvPr id="11" name="Content Placeholder 10" descr="Chart, line chart&#10;&#10;Description automatically generated">
            <a:extLst>
              <a:ext uri="{FF2B5EF4-FFF2-40B4-BE49-F238E27FC236}">
                <a16:creationId xmlns:a16="http://schemas.microsoft.com/office/drawing/2014/main" id="{2D17B723-DD6D-584C-975A-0A2648F7B75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56763" y="1690688"/>
            <a:ext cx="4101158" cy="4351338"/>
          </a:xfrm>
        </p:spPr>
      </p:pic>
      <p:pic>
        <p:nvPicPr>
          <p:cNvPr id="6" name="Picture 5" descr="Graphical user interface, text, application&#10;&#10;Description automatically generated">
            <a:extLst>
              <a:ext uri="{FF2B5EF4-FFF2-40B4-BE49-F238E27FC236}">
                <a16:creationId xmlns:a16="http://schemas.microsoft.com/office/drawing/2014/main" id="{594F254F-0BBB-F9F1-D7FA-AB5EAB6EA4DB}"/>
              </a:ext>
            </a:extLst>
          </p:cNvPr>
          <p:cNvPicPr>
            <a:picLocks noChangeAspect="1"/>
          </p:cNvPicPr>
          <p:nvPr/>
        </p:nvPicPr>
        <p:blipFill>
          <a:blip r:embed="rId3"/>
          <a:stretch>
            <a:fillRect/>
          </a:stretch>
        </p:blipFill>
        <p:spPr>
          <a:xfrm>
            <a:off x="4834823" y="1799687"/>
            <a:ext cx="7357177" cy="2662006"/>
          </a:xfrm>
          <a:prstGeom prst="rect">
            <a:avLst/>
          </a:prstGeom>
        </p:spPr>
      </p:pic>
      <p:pic>
        <p:nvPicPr>
          <p:cNvPr id="20" name="Picture 19" descr="Graphical user interface, text, application&#10;&#10;Description automatically generated">
            <a:extLst>
              <a:ext uri="{FF2B5EF4-FFF2-40B4-BE49-F238E27FC236}">
                <a16:creationId xmlns:a16="http://schemas.microsoft.com/office/drawing/2014/main" id="{4267FDC3-7587-CB07-3254-14D8FB296409}"/>
              </a:ext>
            </a:extLst>
          </p:cNvPr>
          <p:cNvPicPr>
            <a:picLocks noChangeAspect="1"/>
          </p:cNvPicPr>
          <p:nvPr/>
        </p:nvPicPr>
        <p:blipFill>
          <a:blip r:embed="rId4"/>
          <a:stretch>
            <a:fillRect/>
          </a:stretch>
        </p:blipFill>
        <p:spPr>
          <a:xfrm>
            <a:off x="4834823" y="4782827"/>
            <a:ext cx="3001116" cy="848446"/>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A3B16893-A51D-DD2E-C3A7-BA1361815B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7655444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01579-D0E0-AAD6-CFC4-2C4FE8E107D0}"/>
              </a:ext>
            </a:extLst>
          </p:cNvPr>
          <p:cNvSpPr>
            <a:spLocks noGrp="1"/>
          </p:cNvSpPr>
          <p:nvPr>
            <p:ph type="title"/>
          </p:nvPr>
        </p:nvSpPr>
        <p:spPr/>
        <p:txBody>
          <a:bodyPr/>
          <a:lstStyle/>
          <a:p>
            <a:r>
              <a:rPr lang="en-US" dirty="0">
                <a:solidFill>
                  <a:schemeClr val="accent1"/>
                </a:solidFill>
              </a:rPr>
              <a:t>Differences between the two tests</a:t>
            </a:r>
          </a:p>
        </p:txBody>
      </p:sp>
      <p:sp>
        <p:nvSpPr>
          <p:cNvPr id="4" name="Content Placeholder 6">
            <a:extLst>
              <a:ext uri="{FF2B5EF4-FFF2-40B4-BE49-F238E27FC236}">
                <a16:creationId xmlns:a16="http://schemas.microsoft.com/office/drawing/2014/main" id="{DD493909-3FF7-5907-A307-369764243067}"/>
              </a:ext>
            </a:extLst>
          </p:cNvPr>
          <p:cNvSpPr>
            <a:spLocks noGrp="1"/>
          </p:cNvSpPr>
          <p:nvPr>
            <p:ph idx="1"/>
          </p:nvPr>
        </p:nvSpPr>
        <p:spPr>
          <a:xfrm>
            <a:off x="838200" y="1825625"/>
            <a:ext cx="9359096" cy="4351338"/>
          </a:xfrm>
        </p:spPr>
        <p:txBody>
          <a:bodyPr>
            <a:normAutofit/>
          </a:bodyPr>
          <a:lstStyle/>
          <a:p>
            <a:r>
              <a:rPr lang="en-CA" sz="3200" dirty="0"/>
              <a:t>S-W test is a modification of the Kolmogorov-Smirnov (K-S test) and gives more weight to the tails of the distribution than does the K-S test. </a:t>
            </a:r>
          </a:p>
          <a:p>
            <a:r>
              <a:rPr lang="en-CA" sz="3200" dirty="0"/>
              <a:t>The K-S test is distribution free in the sense that the critical values do not depend on the specific distribution being tested.</a:t>
            </a:r>
          </a:p>
        </p:txBody>
      </p:sp>
      <p:pic>
        <p:nvPicPr>
          <p:cNvPr id="3" name="Picture 2" descr="Shape&#10;&#10;Description automatically generated with medium confidence">
            <a:extLst>
              <a:ext uri="{FF2B5EF4-FFF2-40B4-BE49-F238E27FC236}">
                <a16:creationId xmlns:a16="http://schemas.microsoft.com/office/drawing/2014/main" id="{88871039-B698-8AD6-488C-75FA61A22D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AD3CC6CB-A1DD-416D-B52C-8E360921F380}"/>
              </a:ext>
            </a:extLst>
          </p:cNvPr>
          <p:cNvSpPr>
            <a:spLocks noGrp="1"/>
          </p:cNvSpPr>
          <p:nvPr>
            <p:ph type="sldNum" sz="quarter" idx="12"/>
          </p:nvPr>
        </p:nvSpPr>
        <p:spPr/>
        <p:txBody>
          <a:bodyPr/>
          <a:lstStyle/>
          <a:p>
            <a:fld id="{998FC6E2-3800-4EB0-A18D-3856D6660061}" type="slidenum">
              <a:rPr lang="en-US" smtClean="0"/>
              <a:t>37</a:t>
            </a:fld>
            <a:endParaRPr lang="en-US"/>
          </a:p>
        </p:txBody>
      </p:sp>
    </p:spTree>
    <p:extLst>
      <p:ext uri="{BB962C8B-B14F-4D97-AF65-F5344CB8AC3E}">
        <p14:creationId xmlns:p14="http://schemas.microsoft.com/office/powerpoint/2010/main" val="16792959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a:t>
            </a:r>
            <a:r>
              <a:rPr lang="en-CA" dirty="0"/>
              <a:t>18</a:t>
            </a:r>
            <a:endParaRPr lang="en-US" dirty="0"/>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Lecture_6.R</a:t>
            </a:r>
          </a:p>
        </p:txBody>
      </p:sp>
      <p:sp>
        <p:nvSpPr>
          <p:cNvPr id="5" name="TextBox 4">
            <a:extLst>
              <a:ext uri="{FF2B5EF4-FFF2-40B4-BE49-F238E27FC236}">
                <a16:creationId xmlns:a16="http://schemas.microsoft.com/office/drawing/2014/main" id="{08658D89-190F-0BF0-281E-985FA01782C3}"/>
              </a:ext>
            </a:extLst>
          </p:cNvPr>
          <p:cNvSpPr txBox="1"/>
          <p:nvPr/>
        </p:nvSpPr>
        <p:spPr>
          <a:xfrm>
            <a:off x="5230761" y="1937752"/>
            <a:ext cx="6078370" cy="1477328"/>
          </a:xfrm>
          <a:prstGeom prst="rect">
            <a:avLst/>
          </a:prstGeom>
          <a:noFill/>
        </p:spPr>
        <p:txBody>
          <a:bodyPr wrap="square">
            <a:spAutoFit/>
          </a:bodyPr>
          <a:lstStyle/>
          <a:p>
            <a:pPr marL="0" indent="0">
              <a:buNone/>
            </a:pPr>
            <a:r>
              <a:rPr lang="en-US" sz="1800" b="0" i="0" dirty="0">
                <a:solidFill>
                  <a:srgbClr val="333333"/>
                </a:solidFill>
                <a:effectLst/>
              </a:rPr>
              <a:t>From the clerical staff work hours, use residual plots to conduct a residual analysis of the data. </a:t>
            </a:r>
            <a:r>
              <a:rPr lang="en-US" sz="1800" b="1" i="0" dirty="0">
                <a:solidFill>
                  <a:srgbClr val="333333"/>
                </a:solidFill>
                <a:effectLst/>
              </a:rPr>
              <a:t>Check Normality Assumption by graphs, Shapiro-Wilk normality test and Kolmogorov-Smirnov test</a:t>
            </a:r>
            <a:r>
              <a:rPr lang="en-US" sz="1800" b="0" i="0" dirty="0">
                <a:solidFill>
                  <a:srgbClr val="333333"/>
                </a:solidFill>
                <a:effectLst/>
              </a:rPr>
              <a:t>. If you detect a trend, how would you like to transform the predictors in the model?</a:t>
            </a:r>
            <a:endParaRPr lang="en-CA" sz="1800" dirty="0"/>
          </a:p>
        </p:txBody>
      </p:sp>
    </p:spTree>
    <p:extLst>
      <p:ext uri="{BB962C8B-B14F-4D97-AF65-F5344CB8AC3E}">
        <p14:creationId xmlns:p14="http://schemas.microsoft.com/office/powerpoint/2010/main" val="24151680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C2944-1899-4BE1-90D0-8218277D7769}"/>
              </a:ext>
            </a:extLst>
          </p:cNvPr>
          <p:cNvSpPr>
            <a:spLocks noGrp="1"/>
          </p:cNvSpPr>
          <p:nvPr>
            <p:ph type="title"/>
          </p:nvPr>
        </p:nvSpPr>
        <p:spPr/>
        <p:txBody>
          <a:bodyPr>
            <a:normAutofit fontScale="90000"/>
          </a:bodyPr>
          <a:lstStyle/>
          <a:p>
            <a:r>
              <a:rPr lang="en-CA" sz="5300" i="0" dirty="0">
                <a:solidFill>
                  <a:srgbClr val="0070C0"/>
                </a:solidFill>
                <a:effectLst/>
                <a:latin typeface="+mj-lt"/>
              </a:rPr>
              <a:t>5. Multicollinearity</a:t>
            </a:r>
            <a:br>
              <a:rPr lang="en-CA" b="0" i="0" dirty="0">
                <a:solidFill>
                  <a:srgbClr val="00008B"/>
                </a:solidFill>
                <a:effectLst/>
                <a:latin typeface="Helvetica Neue"/>
              </a:rPr>
            </a:br>
            <a:endParaRPr lang="en-CA" dirty="0"/>
          </a:p>
        </p:txBody>
      </p:sp>
      <p:sp>
        <p:nvSpPr>
          <p:cNvPr id="4" name="Slide Number Placeholder 3">
            <a:extLst>
              <a:ext uri="{FF2B5EF4-FFF2-40B4-BE49-F238E27FC236}">
                <a16:creationId xmlns:a16="http://schemas.microsoft.com/office/drawing/2014/main" id="{FFE5EB27-B0E4-4E8B-BFB9-31B7119AB96E}"/>
              </a:ext>
            </a:extLst>
          </p:cNvPr>
          <p:cNvSpPr>
            <a:spLocks noGrp="1"/>
          </p:cNvSpPr>
          <p:nvPr>
            <p:ph type="sldNum" sz="quarter" idx="12"/>
          </p:nvPr>
        </p:nvSpPr>
        <p:spPr/>
        <p:txBody>
          <a:bodyPr/>
          <a:lstStyle/>
          <a:p>
            <a:fld id="{5C35FCF4-C3EF-BD43-82E0-05BC237DAD2A}" type="slidenum">
              <a:rPr lang="en-US" smtClean="0"/>
              <a:pPr/>
              <a:t>39</a:t>
            </a:fld>
            <a:endParaRPr lang="en-US" dirty="0"/>
          </a:p>
        </p:txBody>
      </p:sp>
      <p:sp>
        <p:nvSpPr>
          <p:cNvPr id="5" name="Rectangle 1">
            <a:extLst>
              <a:ext uri="{FF2B5EF4-FFF2-40B4-BE49-F238E27FC236}">
                <a16:creationId xmlns:a16="http://schemas.microsoft.com/office/drawing/2014/main" id="{41468799-5E1C-49E2-8345-663091D523EA}"/>
              </a:ext>
            </a:extLst>
          </p:cNvPr>
          <p:cNvSpPr>
            <a:spLocks noGrp="1" noChangeArrowheads="1"/>
          </p:cNvSpPr>
          <p:nvPr>
            <p:ph idx="1"/>
          </p:nvPr>
        </p:nvSpPr>
        <p:spPr bwMode="auto">
          <a:xfrm>
            <a:off x="358840" y="1414838"/>
            <a:ext cx="1183316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0" i="0" u="none" strike="noStrike" cap="none" normalizeH="0" baseline="0" dirty="0">
                <a:ln>
                  <a:noFill/>
                </a:ln>
                <a:solidFill>
                  <a:srgbClr val="333333"/>
                </a:solidFill>
                <a:effectLst/>
                <a:latin typeface="+mn-lt"/>
              </a:rPr>
              <a:t>Often, two or more of the independent variables used in the model for E(Y) provide redundant information. </a:t>
            </a:r>
          </a:p>
          <a:p>
            <a:pPr marL="0" lvl="0" indent="0">
              <a:lnSpc>
                <a:spcPct val="100000"/>
              </a:lnSpc>
              <a:buClrTx/>
              <a:buNone/>
            </a:pPr>
            <a:r>
              <a:rPr kumimoji="0" lang="en-US" altLang="en-US" sz="2000" b="0" i="0" u="none" strike="noStrike" cap="none" normalizeH="0" baseline="0" dirty="0">
                <a:ln>
                  <a:noFill/>
                </a:ln>
                <a:solidFill>
                  <a:srgbClr val="333333"/>
                </a:solidFill>
                <a:effectLst/>
                <a:latin typeface="+mn-lt"/>
              </a:rPr>
              <a:t>That is, the independent variables will be correlated with each other. </a:t>
            </a:r>
            <a:r>
              <a:rPr lang="en-US" sz="2000" dirty="0">
                <a:latin typeface="+mn-lt"/>
              </a:rPr>
              <a:t> </a:t>
            </a:r>
            <a:r>
              <a:rPr lang="en-US" sz="2000" b="1" dirty="0">
                <a:latin typeface="+mn-lt"/>
              </a:rPr>
              <a:t>When the independent variables are (linearly) correlated, we say that multicollinearity exists.</a:t>
            </a:r>
            <a:r>
              <a:rPr lang="en-US" sz="2000" dirty="0">
                <a:latin typeface="+mn-lt"/>
              </a:rPr>
              <a:t> In practice, it is not uncommon to observe correlations among the independent variables. However, a few problems arise when serious multicollinearity is present in the regression analysis.</a:t>
            </a:r>
            <a:endParaRPr kumimoji="0" lang="en-US" altLang="en-US" sz="2000" b="0" i="0" u="none" strike="noStrike" cap="none" normalizeH="0" baseline="0" dirty="0">
              <a:ln>
                <a:noFill/>
              </a:ln>
              <a:solidFill>
                <a:srgbClr val="333333"/>
              </a:solidFill>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000" b="0" i="0" u="none" strike="noStrike" cap="none" normalizeH="0" baseline="0" dirty="0">
              <a:ln>
                <a:noFill/>
              </a:ln>
              <a:solidFill>
                <a:srgbClr val="333333"/>
              </a:solidFill>
              <a:effectLst/>
              <a:latin typeface="+mn-lt"/>
            </a:endParaRPr>
          </a:p>
          <a:p>
            <a:pPr marL="0" indent="0">
              <a:buNone/>
            </a:pPr>
            <a:r>
              <a:rPr lang="en-US" sz="2000" b="1" dirty="0">
                <a:latin typeface="+mn-lt"/>
              </a:rPr>
              <a:t>What Problems Do Multicollinearity Cause?</a:t>
            </a:r>
          </a:p>
          <a:p>
            <a:pPr marL="0" indent="0">
              <a:buNone/>
            </a:pPr>
            <a:endParaRPr lang="en-US" sz="2000" dirty="0">
              <a:latin typeface="+mn-lt"/>
            </a:endParaRPr>
          </a:p>
          <a:p>
            <a:r>
              <a:rPr lang="en-US" sz="2000" dirty="0">
                <a:latin typeface="+mn-lt"/>
              </a:rPr>
              <a:t>The coefficient estimates can swing wildly based on which other independent variables are in the model. The coefficients become very sensitive to small changes in the model.</a:t>
            </a:r>
          </a:p>
          <a:p>
            <a:r>
              <a:rPr lang="en-US" sz="2000" dirty="0">
                <a:latin typeface="+mn-lt"/>
              </a:rPr>
              <a:t>Multicollinearity reduces the precision of the estimate coefficients, which weakens the statistical power of your regression model. You might not be able to trust the p-values to identify independent variables that are statistically significant.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3" name="Picture 2" descr="Shape&#10;&#10;Description automatically generated with medium confidence">
            <a:extLst>
              <a:ext uri="{FF2B5EF4-FFF2-40B4-BE49-F238E27FC236}">
                <a16:creationId xmlns:a16="http://schemas.microsoft.com/office/drawing/2014/main" id="{FFFE3F98-19E7-A180-4440-68EFC79624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777213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8E86A6-0D7C-F491-B6FC-669A520697F6}"/>
              </a:ext>
            </a:extLst>
          </p:cNvPr>
          <p:cNvSpPr>
            <a:spLocks noGrp="1"/>
          </p:cNvSpPr>
          <p:nvPr>
            <p:ph type="title"/>
          </p:nvPr>
        </p:nvSpPr>
        <p:spPr/>
        <p:txBody>
          <a:bodyPr/>
          <a:lstStyle/>
          <a:p>
            <a:r>
              <a:rPr lang="en-US" b="1" dirty="0">
                <a:solidFill>
                  <a:schemeClr val="accent1"/>
                </a:solidFill>
              </a:rPr>
              <a:t>An example:</a:t>
            </a:r>
            <a:endParaRPr lang="en-US" dirty="0"/>
          </a:p>
        </p:txBody>
      </p:sp>
      <p:pic>
        <p:nvPicPr>
          <p:cNvPr id="4" name="Picture 3" descr="Chart, scatter chart&#10;&#10;Description automatically generated">
            <a:extLst>
              <a:ext uri="{FF2B5EF4-FFF2-40B4-BE49-F238E27FC236}">
                <a16:creationId xmlns:a16="http://schemas.microsoft.com/office/drawing/2014/main" id="{658A3F71-626C-BBAB-2676-BA3B70F71322}"/>
              </a:ext>
            </a:extLst>
          </p:cNvPr>
          <p:cNvPicPr>
            <a:picLocks noChangeAspect="1"/>
          </p:cNvPicPr>
          <p:nvPr/>
        </p:nvPicPr>
        <p:blipFill>
          <a:blip r:embed="rId2"/>
          <a:stretch>
            <a:fillRect/>
          </a:stretch>
        </p:blipFill>
        <p:spPr>
          <a:xfrm>
            <a:off x="1725271" y="1939001"/>
            <a:ext cx="7772400" cy="4093609"/>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E28CDEB1-CA96-6C4A-4286-80158360D10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0E7F4C36-6014-7B09-6108-956D7F54BED2}"/>
              </a:ext>
            </a:extLst>
          </p:cNvPr>
          <p:cNvSpPr>
            <a:spLocks noGrp="1"/>
          </p:cNvSpPr>
          <p:nvPr>
            <p:ph type="sldNum" sz="quarter" idx="12"/>
          </p:nvPr>
        </p:nvSpPr>
        <p:spPr/>
        <p:txBody>
          <a:bodyPr/>
          <a:lstStyle/>
          <a:p>
            <a:fld id="{998FC6E2-3800-4EB0-A18D-3856D6660061}" type="slidenum">
              <a:rPr lang="en-US" smtClean="0"/>
              <a:t>40</a:t>
            </a:fld>
            <a:endParaRPr lang="en-US"/>
          </a:p>
        </p:txBody>
      </p:sp>
    </p:spTree>
    <p:extLst>
      <p:ext uri="{BB962C8B-B14F-4D97-AF65-F5344CB8AC3E}">
        <p14:creationId xmlns:p14="http://schemas.microsoft.com/office/powerpoint/2010/main" val="128920912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C95C6C7-18E4-4E11-BEF7-05DC87E920B2}"/>
              </a:ext>
            </a:extLst>
          </p:cNvPr>
          <p:cNvSpPr>
            <a:spLocks noGrp="1"/>
          </p:cNvSpPr>
          <p:nvPr>
            <p:ph type="sldNum" sz="quarter" idx="12"/>
          </p:nvPr>
        </p:nvSpPr>
        <p:spPr/>
        <p:txBody>
          <a:bodyPr/>
          <a:lstStyle/>
          <a:p>
            <a:fld id="{5C35FCF4-C3EF-BD43-82E0-05BC237DAD2A}" type="slidenum">
              <a:rPr lang="en-US" smtClean="0"/>
              <a:pPr/>
              <a:t>41</a:t>
            </a:fld>
            <a:endParaRPr lang="en-US" dirty="0"/>
          </a:p>
        </p:txBody>
      </p:sp>
      <p:sp>
        <p:nvSpPr>
          <p:cNvPr id="5" name="Title 1">
            <a:extLst>
              <a:ext uri="{FF2B5EF4-FFF2-40B4-BE49-F238E27FC236}">
                <a16:creationId xmlns:a16="http://schemas.microsoft.com/office/drawing/2014/main" id="{396AF714-A6F9-4F3C-84D5-A281B86903FD}"/>
              </a:ext>
            </a:extLst>
          </p:cNvPr>
          <p:cNvSpPr>
            <a:spLocks noGrp="1"/>
          </p:cNvSpPr>
          <p:nvPr>
            <p:ph type="title"/>
          </p:nvPr>
        </p:nvSpPr>
        <p:spPr>
          <a:xfrm>
            <a:off x="708312" y="333295"/>
            <a:ext cx="9725025" cy="1809898"/>
          </a:xfrm>
        </p:spPr>
        <p:txBody>
          <a:bodyPr>
            <a:normAutofit fontScale="90000"/>
          </a:bodyPr>
          <a:lstStyle/>
          <a:p>
            <a:br>
              <a:rPr lang="en-US" sz="5300" dirty="0">
                <a:solidFill>
                  <a:srgbClr val="0070C0"/>
                </a:solidFill>
              </a:rPr>
            </a:br>
            <a:r>
              <a:rPr lang="en-US" sz="5300" dirty="0">
                <a:solidFill>
                  <a:srgbClr val="0070C0"/>
                </a:solidFill>
              </a:rPr>
              <a:t>Testing for Multicollinearity with Variance Inflation Factors (VIF)</a:t>
            </a:r>
            <a:br>
              <a:rPr lang="en-US" sz="5300" dirty="0">
                <a:solidFill>
                  <a:srgbClr val="0070C0"/>
                </a:solidFill>
              </a:rPr>
            </a:br>
            <a:br>
              <a:rPr lang="en-CA" b="0" i="0" dirty="0">
                <a:solidFill>
                  <a:srgbClr val="00008B"/>
                </a:solidFill>
                <a:effectLst/>
                <a:latin typeface="Helvetica Neue"/>
              </a:rPr>
            </a:br>
            <a:endParaRPr lang="en-CA" dirty="0"/>
          </a:p>
        </p:txBody>
      </p:sp>
      <p:pic>
        <p:nvPicPr>
          <p:cNvPr id="6" name="Picture 5">
            <a:extLst>
              <a:ext uri="{FF2B5EF4-FFF2-40B4-BE49-F238E27FC236}">
                <a16:creationId xmlns:a16="http://schemas.microsoft.com/office/drawing/2014/main" id="{D72B4ACD-65D2-4354-B96F-1269B348C596}"/>
              </a:ext>
            </a:extLst>
          </p:cNvPr>
          <p:cNvPicPr>
            <a:picLocks noChangeAspect="1"/>
          </p:cNvPicPr>
          <p:nvPr/>
        </p:nvPicPr>
        <p:blipFill>
          <a:blip r:embed="rId2"/>
          <a:stretch>
            <a:fillRect/>
          </a:stretch>
        </p:blipFill>
        <p:spPr>
          <a:xfrm>
            <a:off x="1051721" y="2035796"/>
            <a:ext cx="9619736" cy="1783724"/>
          </a:xfrm>
          <a:prstGeom prst="rect">
            <a:avLst/>
          </a:prstGeom>
        </p:spPr>
      </p:pic>
      <p:pic>
        <p:nvPicPr>
          <p:cNvPr id="7" name="Picture 6">
            <a:extLst>
              <a:ext uri="{FF2B5EF4-FFF2-40B4-BE49-F238E27FC236}">
                <a16:creationId xmlns:a16="http://schemas.microsoft.com/office/drawing/2014/main" id="{8733C73F-4D44-4F8C-8393-F2FB7394F9AD}"/>
              </a:ext>
            </a:extLst>
          </p:cNvPr>
          <p:cNvPicPr>
            <a:picLocks noChangeAspect="1"/>
          </p:cNvPicPr>
          <p:nvPr/>
        </p:nvPicPr>
        <p:blipFill>
          <a:blip r:embed="rId3"/>
          <a:stretch>
            <a:fillRect/>
          </a:stretch>
        </p:blipFill>
        <p:spPr>
          <a:xfrm>
            <a:off x="1410537" y="4070555"/>
            <a:ext cx="7673059" cy="2650920"/>
          </a:xfrm>
          <a:prstGeom prst="rect">
            <a:avLst/>
          </a:prstGeom>
        </p:spPr>
      </p:pic>
      <p:sp>
        <p:nvSpPr>
          <p:cNvPr id="2" name="Oval 1">
            <a:extLst>
              <a:ext uri="{FF2B5EF4-FFF2-40B4-BE49-F238E27FC236}">
                <a16:creationId xmlns:a16="http://schemas.microsoft.com/office/drawing/2014/main" id="{148FF1C9-32C2-7C9E-EA20-7C59078C3415}"/>
              </a:ext>
            </a:extLst>
          </p:cNvPr>
          <p:cNvSpPr/>
          <p:nvPr/>
        </p:nvSpPr>
        <p:spPr>
          <a:xfrm>
            <a:off x="6794339" y="3436425"/>
            <a:ext cx="370390" cy="289242"/>
          </a:xfrm>
          <a:prstGeom prst="ellipse">
            <a:avLst/>
          </a:prstGeom>
          <a:solidFill>
            <a:schemeClr val="accent1">
              <a:alpha val="1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descr="Shape&#10;&#10;Description automatically generated with medium confidence">
            <a:extLst>
              <a:ext uri="{FF2B5EF4-FFF2-40B4-BE49-F238E27FC236}">
                <a16:creationId xmlns:a16="http://schemas.microsoft.com/office/drawing/2014/main" id="{87C81967-E44B-0657-1A4A-B10F65BD1C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453887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Graphical user interface, text, application&#10;&#10;Description automatically generated">
            <a:extLst>
              <a:ext uri="{FF2B5EF4-FFF2-40B4-BE49-F238E27FC236}">
                <a16:creationId xmlns:a16="http://schemas.microsoft.com/office/drawing/2014/main" id="{6C3B4968-5245-1E4D-1E96-288103758493}"/>
              </a:ext>
            </a:extLst>
          </p:cNvPr>
          <p:cNvPicPr>
            <a:picLocks noChangeAspect="1"/>
          </p:cNvPicPr>
          <p:nvPr/>
        </p:nvPicPr>
        <p:blipFill>
          <a:blip r:embed="rId2"/>
          <a:stretch>
            <a:fillRect/>
          </a:stretch>
        </p:blipFill>
        <p:spPr>
          <a:xfrm>
            <a:off x="517589" y="1690688"/>
            <a:ext cx="7772400" cy="4960367"/>
          </a:xfrm>
          <a:prstGeom prst="rect">
            <a:avLst/>
          </a:prstGeom>
        </p:spPr>
      </p:pic>
      <p:pic>
        <p:nvPicPr>
          <p:cNvPr id="12" name="Picture 11" descr="Graphical user interface, text&#10;&#10;Description automatically generated">
            <a:extLst>
              <a:ext uri="{FF2B5EF4-FFF2-40B4-BE49-F238E27FC236}">
                <a16:creationId xmlns:a16="http://schemas.microsoft.com/office/drawing/2014/main" id="{DD99F646-9D1F-ED26-B3E2-E5AE19208544}"/>
              </a:ext>
            </a:extLst>
          </p:cNvPr>
          <p:cNvPicPr>
            <a:picLocks noChangeAspect="1"/>
          </p:cNvPicPr>
          <p:nvPr/>
        </p:nvPicPr>
        <p:blipFill>
          <a:blip r:embed="rId3"/>
          <a:stretch>
            <a:fillRect/>
          </a:stretch>
        </p:blipFill>
        <p:spPr>
          <a:xfrm>
            <a:off x="6622246" y="4375392"/>
            <a:ext cx="5276528" cy="1946680"/>
          </a:xfrm>
          <a:prstGeom prst="rect">
            <a:avLst/>
          </a:prstGeom>
        </p:spPr>
      </p:pic>
      <p:sp>
        <p:nvSpPr>
          <p:cNvPr id="13" name="Title 1">
            <a:extLst>
              <a:ext uri="{FF2B5EF4-FFF2-40B4-BE49-F238E27FC236}">
                <a16:creationId xmlns:a16="http://schemas.microsoft.com/office/drawing/2014/main" id="{3BCCF0BE-7906-EC9F-586C-215EAF2EA4CE}"/>
              </a:ext>
            </a:extLst>
          </p:cNvPr>
          <p:cNvSpPr>
            <a:spLocks noGrp="1"/>
          </p:cNvSpPr>
          <p:nvPr>
            <p:ph type="title"/>
          </p:nvPr>
        </p:nvSpPr>
        <p:spPr>
          <a:xfrm>
            <a:off x="838200" y="365125"/>
            <a:ext cx="10515600" cy="1325563"/>
          </a:xfrm>
        </p:spPr>
        <p:txBody>
          <a:bodyPr/>
          <a:lstStyle/>
          <a:p>
            <a:r>
              <a:rPr lang="en-US" b="1" dirty="0">
                <a:solidFill>
                  <a:schemeClr val="accent1"/>
                </a:solidFill>
              </a:rPr>
              <a:t>An example:</a:t>
            </a:r>
            <a:endParaRPr lang="en-US" dirty="0"/>
          </a:p>
        </p:txBody>
      </p:sp>
      <p:pic>
        <p:nvPicPr>
          <p:cNvPr id="2" name="Picture 1" descr="Shape&#10;&#10;Description automatically generated with medium confidence">
            <a:extLst>
              <a:ext uri="{FF2B5EF4-FFF2-40B4-BE49-F238E27FC236}">
                <a16:creationId xmlns:a16="http://schemas.microsoft.com/office/drawing/2014/main" id="{CC208C2F-95E9-9EFC-5109-5FE61D2B241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F3088AF0-195F-165B-B980-8A88EDB104DF}"/>
              </a:ext>
            </a:extLst>
          </p:cNvPr>
          <p:cNvSpPr>
            <a:spLocks noGrp="1"/>
          </p:cNvSpPr>
          <p:nvPr>
            <p:ph type="sldNum" sz="quarter" idx="12"/>
          </p:nvPr>
        </p:nvSpPr>
        <p:spPr/>
        <p:txBody>
          <a:bodyPr/>
          <a:lstStyle/>
          <a:p>
            <a:fld id="{998FC6E2-3800-4EB0-A18D-3856D6660061}" type="slidenum">
              <a:rPr lang="en-US" smtClean="0"/>
              <a:t>42</a:t>
            </a:fld>
            <a:endParaRPr lang="en-US"/>
          </a:p>
        </p:txBody>
      </p:sp>
    </p:spTree>
    <p:extLst>
      <p:ext uri="{BB962C8B-B14F-4D97-AF65-F5344CB8AC3E}">
        <p14:creationId xmlns:p14="http://schemas.microsoft.com/office/powerpoint/2010/main" val="318061628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74B9C9A5-1425-BC4D-00D3-07F55AF3A757}"/>
              </a:ext>
            </a:extLst>
          </p:cNvPr>
          <p:cNvSpPr>
            <a:spLocks noGrp="1"/>
          </p:cNvSpPr>
          <p:nvPr>
            <p:ph type="title"/>
          </p:nvPr>
        </p:nvSpPr>
        <p:spPr>
          <a:xfrm>
            <a:off x="838200" y="365125"/>
            <a:ext cx="10515600" cy="1325563"/>
          </a:xfrm>
        </p:spPr>
        <p:txBody>
          <a:bodyPr/>
          <a:lstStyle/>
          <a:p>
            <a:r>
              <a:rPr lang="en-US" b="1" dirty="0">
                <a:solidFill>
                  <a:schemeClr val="accent1"/>
                </a:solidFill>
              </a:rPr>
              <a:t>Another example:</a:t>
            </a:r>
            <a:endParaRPr lang="en-US" dirty="0"/>
          </a:p>
        </p:txBody>
      </p:sp>
      <p:pic>
        <p:nvPicPr>
          <p:cNvPr id="8" name="Picture 7" descr="Table&#10;&#10;Description automatically generated with medium confidence">
            <a:extLst>
              <a:ext uri="{FF2B5EF4-FFF2-40B4-BE49-F238E27FC236}">
                <a16:creationId xmlns:a16="http://schemas.microsoft.com/office/drawing/2014/main" id="{D0CE2FD6-EB2E-D774-5B8E-6E0F5BEBD590}"/>
              </a:ext>
            </a:extLst>
          </p:cNvPr>
          <p:cNvPicPr>
            <a:picLocks noChangeAspect="1"/>
          </p:cNvPicPr>
          <p:nvPr/>
        </p:nvPicPr>
        <p:blipFill>
          <a:blip r:embed="rId2"/>
          <a:stretch>
            <a:fillRect/>
          </a:stretch>
        </p:blipFill>
        <p:spPr>
          <a:xfrm>
            <a:off x="593543" y="1469985"/>
            <a:ext cx="5804704" cy="5301205"/>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1CD6AC60-12A1-AAE4-8C2B-E8F1D1F3C7A0}"/>
              </a:ext>
            </a:extLst>
          </p:cNvPr>
          <p:cNvPicPr>
            <a:picLocks noChangeAspect="1"/>
          </p:cNvPicPr>
          <p:nvPr/>
        </p:nvPicPr>
        <p:blipFill>
          <a:blip r:embed="rId3"/>
          <a:stretch>
            <a:fillRect/>
          </a:stretch>
        </p:blipFill>
        <p:spPr>
          <a:xfrm>
            <a:off x="6655567" y="1224676"/>
            <a:ext cx="4440912" cy="4988689"/>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3976DA1E-A535-E7AD-0588-E197545D07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BA051370-D1E4-5A5B-35C6-BF4327502771}"/>
              </a:ext>
            </a:extLst>
          </p:cNvPr>
          <p:cNvSpPr>
            <a:spLocks noGrp="1"/>
          </p:cNvSpPr>
          <p:nvPr>
            <p:ph type="sldNum" sz="quarter" idx="12"/>
          </p:nvPr>
        </p:nvSpPr>
        <p:spPr/>
        <p:txBody>
          <a:bodyPr/>
          <a:lstStyle/>
          <a:p>
            <a:fld id="{998FC6E2-3800-4EB0-A18D-3856D6660061}" type="slidenum">
              <a:rPr lang="en-US" smtClean="0"/>
              <a:t>43</a:t>
            </a:fld>
            <a:endParaRPr lang="en-US"/>
          </a:p>
        </p:txBody>
      </p:sp>
    </p:spTree>
    <p:extLst>
      <p:ext uri="{BB962C8B-B14F-4D97-AF65-F5344CB8AC3E}">
        <p14:creationId xmlns:p14="http://schemas.microsoft.com/office/powerpoint/2010/main" val="6457305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807088D-F781-47EC-A3E2-9D71A9EA4AE0}"/>
              </a:ext>
            </a:extLst>
          </p:cNvPr>
          <p:cNvSpPr>
            <a:spLocks noGrp="1"/>
          </p:cNvSpPr>
          <p:nvPr>
            <p:ph type="sldNum" sz="quarter" idx="12"/>
          </p:nvPr>
        </p:nvSpPr>
        <p:spPr/>
        <p:txBody>
          <a:bodyPr/>
          <a:lstStyle/>
          <a:p>
            <a:fld id="{5C35FCF4-C3EF-BD43-82E0-05BC237DAD2A}" type="slidenum">
              <a:rPr lang="en-US" smtClean="0"/>
              <a:pPr/>
              <a:t>44</a:t>
            </a:fld>
            <a:endParaRPr lang="en-US" dirty="0"/>
          </a:p>
        </p:txBody>
      </p:sp>
      <p:sp>
        <p:nvSpPr>
          <p:cNvPr id="5" name="Title 2">
            <a:extLst>
              <a:ext uri="{FF2B5EF4-FFF2-40B4-BE49-F238E27FC236}">
                <a16:creationId xmlns:a16="http://schemas.microsoft.com/office/drawing/2014/main" id="{AFF773C9-48DA-444B-9C62-16BAC49E5893}"/>
              </a:ext>
            </a:extLst>
          </p:cNvPr>
          <p:cNvSpPr>
            <a:spLocks noGrp="1"/>
          </p:cNvSpPr>
          <p:nvPr>
            <p:ph type="title"/>
          </p:nvPr>
        </p:nvSpPr>
        <p:spPr>
          <a:xfrm>
            <a:off x="561975" y="463550"/>
            <a:ext cx="9725025" cy="1033463"/>
          </a:xfrm>
        </p:spPr>
        <p:txBody>
          <a:bodyPr>
            <a:normAutofit/>
          </a:bodyPr>
          <a:lstStyle/>
          <a:p>
            <a:pPr algn="ctr"/>
            <a:r>
              <a:rPr lang="en-CA" sz="4400" b="1" dirty="0">
                <a:solidFill>
                  <a:srgbClr val="0070C0"/>
                </a:solidFill>
                <a:latin typeface="+mj-lt"/>
              </a:rPr>
              <a:t>In-Class Practice Problem 19</a:t>
            </a:r>
          </a:p>
        </p:txBody>
      </p:sp>
      <p:sp>
        <p:nvSpPr>
          <p:cNvPr id="7" name="TextBox 6">
            <a:extLst>
              <a:ext uri="{FF2B5EF4-FFF2-40B4-BE49-F238E27FC236}">
                <a16:creationId xmlns:a16="http://schemas.microsoft.com/office/drawing/2014/main" id="{9831A7A5-5266-4F41-8DF3-4091DBA14B33}"/>
              </a:ext>
            </a:extLst>
          </p:cNvPr>
          <p:cNvSpPr txBox="1"/>
          <p:nvPr/>
        </p:nvSpPr>
        <p:spPr>
          <a:xfrm>
            <a:off x="1500972" y="5567681"/>
            <a:ext cx="10793185" cy="523220"/>
          </a:xfrm>
          <a:prstGeom prst="rect">
            <a:avLst/>
          </a:prstGeom>
          <a:noFill/>
        </p:spPr>
        <p:txBody>
          <a:bodyPr wrap="square">
            <a:spAutoFit/>
          </a:bodyPr>
          <a:lstStyle/>
          <a:p>
            <a:r>
              <a:rPr lang="en-US" sz="1400" i="1" dirty="0">
                <a:solidFill>
                  <a:srgbClr val="333333"/>
                </a:solidFill>
                <a:latin typeface="Helvetica Neue"/>
              </a:rPr>
              <a:t>pairs():produce a plot matrix, consisting of scatterplots for each variable combination of a data frame.</a:t>
            </a:r>
            <a:endParaRPr lang="en-US" sz="1400" b="0" i="1" dirty="0">
              <a:solidFill>
                <a:srgbClr val="333333"/>
              </a:solidFill>
              <a:effectLst/>
              <a:latin typeface="Helvetica Neue"/>
            </a:endParaRPr>
          </a:p>
          <a:p>
            <a:r>
              <a:rPr lang="en-US" sz="1400" b="0" i="1" dirty="0" err="1">
                <a:solidFill>
                  <a:srgbClr val="333333"/>
                </a:solidFill>
                <a:effectLst/>
                <a:latin typeface="Helvetica Neue"/>
              </a:rPr>
              <a:t>imcdiag</a:t>
            </a:r>
            <a:r>
              <a:rPr lang="en-US" sz="1400" b="0" i="1" dirty="0">
                <a:solidFill>
                  <a:srgbClr val="333333"/>
                </a:solidFill>
                <a:effectLst/>
                <a:latin typeface="Helvetica Neue"/>
              </a:rPr>
              <a:t>(x=,y=,method=“VIF”) : detects the existence of multicollinearity due to independent variables</a:t>
            </a:r>
            <a:endParaRPr lang="en-CA" sz="1400" dirty="0"/>
          </a:p>
        </p:txBody>
      </p:sp>
      <p:sp>
        <p:nvSpPr>
          <p:cNvPr id="9" name="TextBox 8">
            <a:extLst>
              <a:ext uri="{FF2B5EF4-FFF2-40B4-BE49-F238E27FC236}">
                <a16:creationId xmlns:a16="http://schemas.microsoft.com/office/drawing/2014/main" id="{B050D32B-2F2C-4F88-93ED-36BDB31DD5D6}"/>
              </a:ext>
            </a:extLst>
          </p:cNvPr>
          <p:cNvSpPr txBox="1"/>
          <p:nvPr/>
        </p:nvSpPr>
        <p:spPr>
          <a:xfrm>
            <a:off x="636815" y="1666610"/>
            <a:ext cx="10069704" cy="707886"/>
          </a:xfrm>
          <a:prstGeom prst="rect">
            <a:avLst/>
          </a:prstGeom>
          <a:noFill/>
        </p:spPr>
        <p:txBody>
          <a:bodyPr wrap="square">
            <a:spAutoFit/>
          </a:bodyPr>
          <a:lstStyle/>
          <a:p>
            <a:r>
              <a:rPr lang="en-US" sz="2000" b="0" i="0" dirty="0">
                <a:solidFill>
                  <a:srgbClr val="333333"/>
                </a:solidFill>
                <a:effectLst/>
                <a:latin typeface="Helvetica Neue"/>
              </a:rPr>
              <a:t>From the credit card example, check for Multicollinearity by scatter plots between independent predictors and VIF test . Note! consider only main effect predictors</a:t>
            </a:r>
            <a:endParaRPr lang="en-CA" sz="2000" dirty="0"/>
          </a:p>
        </p:txBody>
      </p:sp>
      <p:pic>
        <p:nvPicPr>
          <p:cNvPr id="11" name="Picture 10">
            <a:extLst>
              <a:ext uri="{FF2B5EF4-FFF2-40B4-BE49-F238E27FC236}">
                <a16:creationId xmlns:a16="http://schemas.microsoft.com/office/drawing/2014/main" id="{91C6120E-7951-43C6-A8BE-EABA98E1CA37}"/>
              </a:ext>
            </a:extLst>
          </p:cNvPr>
          <p:cNvPicPr>
            <a:picLocks noChangeAspect="1"/>
          </p:cNvPicPr>
          <p:nvPr/>
        </p:nvPicPr>
        <p:blipFill>
          <a:blip r:embed="rId2"/>
          <a:stretch>
            <a:fillRect/>
          </a:stretch>
        </p:blipFill>
        <p:spPr>
          <a:xfrm>
            <a:off x="1595521" y="5278044"/>
            <a:ext cx="886422" cy="353788"/>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0737B51D-3397-D26F-6AE7-B8D91529CA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9427751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Solutions for Multicollinearity</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45</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b="1" dirty="0"/>
              <a:t>The first solution </a:t>
            </a:r>
            <a:r>
              <a:rPr lang="en-CA" dirty="0"/>
              <a:t>is to drop one of the problematic variables from the regression model. </a:t>
            </a:r>
          </a:p>
          <a:p>
            <a:r>
              <a:rPr lang="en-CA" b="1" dirty="0"/>
              <a:t>The second solution </a:t>
            </a:r>
            <a:r>
              <a:rPr lang="en-CA" dirty="0"/>
              <a:t>is to combine the collinear variables together into a single predictor. </a:t>
            </a:r>
          </a:p>
          <a:p>
            <a:endParaRPr lang="en-CA" dirty="0"/>
          </a:p>
          <a:p>
            <a:endParaRPr lang="en-CA" dirty="0"/>
          </a:p>
        </p:txBody>
      </p:sp>
    </p:spTree>
    <p:extLst>
      <p:ext uri="{BB962C8B-B14F-4D97-AF65-F5344CB8AC3E}">
        <p14:creationId xmlns:p14="http://schemas.microsoft.com/office/powerpoint/2010/main" val="23226155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661780C-5E68-0F68-3AF2-73388DEA9C9E}"/>
              </a:ext>
            </a:extLst>
          </p:cNvPr>
          <p:cNvSpPr>
            <a:spLocks noGrp="1"/>
          </p:cNvSpPr>
          <p:nvPr>
            <p:ph type="title"/>
          </p:nvPr>
        </p:nvSpPr>
        <p:spPr>
          <a:xfrm>
            <a:off x="757177" y="2766218"/>
            <a:ext cx="10515600" cy="1325563"/>
          </a:xfrm>
        </p:spPr>
        <p:txBody>
          <a:bodyPr>
            <a:normAutofit/>
          </a:bodyPr>
          <a:lstStyle/>
          <a:p>
            <a:pPr algn="ctr"/>
            <a:r>
              <a:rPr lang="en-CA" sz="4400" b="1" dirty="0">
                <a:solidFill>
                  <a:srgbClr val="0070C0"/>
                </a:solidFill>
                <a:latin typeface="+mj-lt"/>
              </a:rPr>
              <a:t>In-Class Practice Problem 20</a:t>
            </a:r>
          </a:p>
        </p:txBody>
      </p:sp>
      <p:pic>
        <p:nvPicPr>
          <p:cNvPr id="2" name="Picture 1" descr="Shape&#10;&#10;Description automatically generated with medium confidence">
            <a:extLst>
              <a:ext uri="{FF2B5EF4-FFF2-40B4-BE49-F238E27FC236}">
                <a16:creationId xmlns:a16="http://schemas.microsoft.com/office/drawing/2014/main" id="{9D3C1865-B51F-DCE3-8AA5-4BB7664445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CD2B74C0-8363-2011-381B-448AB9F2989D}"/>
              </a:ext>
            </a:extLst>
          </p:cNvPr>
          <p:cNvSpPr>
            <a:spLocks noGrp="1"/>
          </p:cNvSpPr>
          <p:nvPr>
            <p:ph type="sldNum" sz="quarter" idx="12"/>
          </p:nvPr>
        </p:nvSpPr>
        <p:spPr/>
        <p:txBody>
          <a:bodyPr/>
          <a:lstStyle/>
          <a:p>
            <a:fld id="{998FC6E2-3800-4EB0-A18D-3856D6660061}" type="slidenum">
              <a:rPr lang="en-US" smtClean="0"/>
              <a:t>46</a:t>
            </a:fld>
            <a:endParaRPr lang="en-US"/>
          </a:p>
        </p:txBody>
      </p:sp>
    </p:spTree>
    <p:extLst>
      <p:ext uri="{BB962C8B-B14F-4D97-AF65-F5344CB8AC3E}">
        <p14:creationId xmlns:p14="http://schemas.microsoft.com/office/powerpoint/2010/main" val="37790466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6. Outlier (The effect on individual cases)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47</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Outlier: An outlying case is defined as a particular observation (𝑌,𝑋1,𝑋2,...𝑋𝑝) that differs from the majority of the cases in the data set. Potentially caused by a different mechanism (something might wrong)</a:t>
            </a:r>
          </a:p>
          <a:p>
            <a:r>
              <a:rPr lang="en-CA" dirty="0"/>
              <a:t>Possible causes of outliers</a:t>
            </a:r>
          </a:p>
          <a:p>
            <a:pPr lvl="1"/>
            <a:r>
              <a:rPr lang="en-CA" dirty="0"/>
              <a:t>Error in recording data (e.g. 28 to 82)</a:t>
            </a:r>
          </a:p>
          <a:p>
            <a:pPr lvl="1"/>
            <a:r>
              <a:rPr lang="en-CA" dirty="0"/>
              <a:t>Measurement process/tool problem</a:t>
            </a:r>
          </a:p>
          <a:p>
            <a:pPr lvl="1"/>
            <a:r>
              <a:rPr lang="en-CA" dirty="0"/>
              <a:t>Failure of the experimental process</a:t>
            </a:r>
          </a:p>
          <a:p>
            <a:r>
              <a:rPr lang="en-CA" dirty="0"/>
              <a:t>For non-robust statistics, outlier can ruin the analysis. (e.g. mean)</a:t>
            </a:r>
          </a:p>
          <a:p>
            <a:endParaRPr lang="en-CA" dirty="0"/>
          </a:p>
        </p:txBody>
      </p:sp>
    </p:spTree>
    <p:extLst>
      <p:ext uri="{BB962C8B-B14F-4D97-AF65-F5344CB8AC3E}">
        <p14:creationId xmlns:p14="http://schemas.microsoft.com/office/powerpoint/2010/main" val="15824458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dirty="0">
                <a:solidFill>
                  <a:schemeClr val="accent1"/>
                </a:solidFill>
              </a:rPr>
              <a:t>Several</a:t>
            </a:r>
            <a:r>
              <a:rPr lang="zh-CN" altLang="en-US" dirty="0">
                <a:solidFill>
                  <a:schemeClr val="accent1"/>
                </a:solidFill>
              </a:rPr>
              <a:t> </a:t>
            </a:r>
            <a:r>
              <a:rPr lang="en-US" altLang="zh-CN" dirty="0">
                <a:solidFill>
                  <a:schemeClr val="accent1"/>
                </a:solidFill>
              </a:rPr>
              <a:t>key</a:t>
            </a:r>
            <a:r>
              <a:rPr lang="zh-CN" altLang="en-US" dirty="0">
                <a:solidFill>
                  <a:schemeClr val="accent1"/>
                </a:solidFill>
              </a:rPr>
              <a:t> </a:t>
            </a:r>
            <a:r>
              <a:rPr lang="en-US" altLang="zh-CN" dirty="0">
                <a:solidFill>
                  <a:schemeClr val="accent1"/>
                </a:solidFill>
              </a:rPr>
              <a:t>concepts</a:t>
            </a:r>
            <a:endParaRPr lang="en-CA"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48</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US" altLang="zh-CN" b="1" dirty="0"/>
              <a:t>Outliers</a:t>
            </a:r>
            <a:r>
              <a:rPr lang="en-US" altLang="zh-CN" dirty="0"/>
              <a:t>: </a:t>
            </a:r>
            <a:r>
              <a:rPr lang="en-CA" dirty="0"/>
              <a:t>a point that falls far from the other data points.</a:t>
            </a:r>
            <a:endParaRPr lang="en-US" altLang="zh-CN" dirty="0"/>
          </a:p>
          <a:p>
            <a:r>
              <a:rPr lang="en-US" altLang="zh-CN" b="1" dirty="0"/>
              <a:t>Leverage:</a:t>
            </a:r>
            <a:r>
              <a:rPr lang="en-US" altLang="zh-CN" dirty="0"/>
              <a:t> </a:t>
            </a:r>
            <a:r>
              <a:rPr lang="en-CA" dirty="0"/>
              <a:t>High-leverage points are those observations, if any, made at extreme or outlying values of the </a:t>
            </a:r>
            <a:r>
              <a:rPr lang="en-CA" dirty="0">
                <a:solidFill>
                  <a:srgbClr val="FF0000"/>
                </a:solidFill>
              </a:rPr>
              <a:t>independent variables</a:t>
            </a:r>
            <a:endParaRPr lang="en-US" altLang="zh-CN" dirty="0">
              <a:solidFill>
                <a:srgbClr val="FF0000"/>
              </a:solidFill>
            </a:endParaRPr>
          </a:p>
          <a:p>
            <a:r>
              <a:rPr lang="en-US" altLang="zh-CN" b="1" dirty="0"/>
              <a:t>Influential</a:t>
            </a:r>
            <a:r>
              <a:rPr lang="en-US" altLang="zh-CN" dirty="0"/>
              <a:t>: If the </a:t>
            </a:r>
            <a:r>
              <a:rPr lang="en-US" altLang="zh-CN" b="1" dirty="0"/>
              <a:t>parameter</a:t>
            </a:r>
            <a:r>
              <a:rPr lang="en-US" altLang="zh-CN" dirty="0"/>
              <a:t> estimates </a:t>
            </a:r>
            <a:r>
              <a:rPr lang="en-US" altLang="zh-CN" dirty="0">
                <a:solidFill>
                  <a:srgbClr val="FF0000"/>
                </a:solidFill>
              </a:rPr>
              <a:t>change</a:t>
            </a:r>
            <a:r>
              <a:rPr lang="en-US" altLang="zh-CN" dirty="0"/>
              <a:t> dramatically when a point is removed, that point is influential</a:t>
            </a:r>
          </a:p>
          <a:p>
            <a:pPr lvl="1"/>
            <a:r>
              <a:rPr lang="en-CA" dirty="0"/>
              <a:t>How influential a point is, is a combination of how much leverage it has and how extreme it is in the y-direction.</a:t>
            </a:r>
          </a:p>
          <a:p>
            <a:pPr lvl="1"/>
            <a:endParaRPr lang="en-CA" dirty="0"/>
          </a:p>
        </p:txBody>
      </p:sp>
    </p:spTree>
    <p:extLst>
      <p:ext uri="{BB962C8B-B14F-4D97-AF65-F5344CB8AC3E}">
        <p14:creationId xmlns:p14="http://schemas.microsoft.com/office/powerpoint/2010/main" val="7628533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Leverage &amp; influence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49</a:t>
            </a:fld>
            <a:endParaRPr lang="en-US">
              <a:solidFill>
                <a:srgbClr val="FFFFFF"/>
              </a:solidFill>
            </a:endParaRPr>
          </a:p>
        </p:txBody>
      </p:sp>
      <p:pic>
        <p:nvPicPr>
          <p:cNvPr id="5" name="Picture 4">
            <a:extLst>
              <a:ext uri="{FF2B5EF4-FFF2-40B4-BE49-F238E27FC236}">
                <a16:creationId xmlns:a16="http://schemas.microsoft.com/office/drawing/2014/main" id="{3C69A0B2-507E-2946-AF6E-ACAA88143DBF}"/>
              </a:ext>
            </a:extLst>
          </p:cNvPr>
          <p:cNvPicPr>
            <a:picLocks noChangeAspect="1"/>
          </p:cNvPicPr>
          <p:nvPr/>
        </p:nvPicPr>
        <p:blipFill>
          <a:blip r:embed="rId2"/>
          <a:stretch>
            <a:fillRect/>
          </a:stretch>
        </p:blipFill>
        <p:spPr>
          <a:xfrm>
            <a:off x="703754" y="1393409"/>
            <a:ext cx="5163646" cy="4962939"/>
          </a:xfrm>
          <a:prstGeom prst="rect">
            <a:avLst/>
          </a:prstGeom>
        </p:spPr>
      </p:pic>
      <p:pic>
        <p:nvPicPr>
          <p:cNvPr id="8" name="Picture 7">
            <a:extLst>
              <a:ext uri="{FF2B5EF4-FFF2-40B4-BE49-F238E27FC236}">
                <a16:creationId xmlns:a16="http://schemas.microsoft.com/office/drawing/2014/main" id="{B4524EBA-BE52-C445-98B9-0809953BA094}"/>
              </a:ext>
            </a:extLst>
          </p:cNvPr>
          <p:cNvPicPr>
            <a:picLocks noChangeAspect="1"/>
          </p:cNvPicPr>
          <p:nvPr/>
        </p:nvPicPr>
        <p:blipFill>
          <a:blip r:embed="rId3"/>
          <a:stretch>
            <a:fillRect/>
          </a:stretch>
        </p:blipFill>
        <p:spPr>
          <a:xfrm>
            <a:off x="6028777" y="1393409"/>
            <a:ext cx="5163646" cy="4962939"/>
          </a:xfrm>
          <a:prstGeom prst="rect">
            <a:avLst/>
          </a:prstGeom>
        </p:spPr>
      </p:pic>
      <p:sp>
        <p:nvSpPr>
          <p:cNvPr id="6" name="TextBox 5">
            <a:extLst>
              <a:ext uri="{FF2B5EF4-FFF2-40B4-BE49-F238E27FC236}">
                <a16:creationId xmlns:a16="http://schemas.microsoft.com/office/drawing/2014/main" id="{8DBABD0E-566A-2D49-80BE-3568D8C57F43}"/>
              </a:ext>
            </a:extLst>
          </p:cNvPr>
          <p:cNvSpPr txBox="1"/>
          <p:nvPr/>
        </p:nvSpPr>
        <p:spPr>
          <a:xfrm>
            <a:off x="1808440" y="1572181"/>
            <a:ext cx="3003258" cy="369332"/>
          </a:xfrm>
          <a:prstGeom prst="rect">
            <a:avLst/>
          </a:prstGeom>
          <a:noFill/>
        </p:spPr>
        <p:txBody>
          <a:bodyPr wrap="none" rtlCol="0">
            <a:spAutoFit/>
          </a:bodyPr>
          <a:lstStyle/>
          <a:p>
            <a:r>
              <a:rPr lang="en-US" dirty="0"/>
              <a:t>Low Leverage, some influence</a:t>
            </a:r>
          </a:p>
        </p:txBody>
      </p:sp>
      <p:sp>
        <p:nvSpPr>
          <p:cNvPr id="9" name="TextBox 8">
            <a:extLst>
              <a:ext uri="{FF2B5EF4-FFF2-40B4-BE49-F238E27FC236}">
                <a16:creationId xmlns:a16="http://schemas.microsoft.com/office/drawing/2014/main" id="{6AD80BE9-16CE-F04A-88E7-96A59A39B3DB}"/>
              </a:ext>
            </a:extLst>
          </p:cNvPr>
          <p:cNvSpPr txBox="1"/>
          <p:nvPr/>
        </p:nvSpPr>
        <p:spPr>
          <a:xfrm>
            <a:off x="7116417" y="1393409"/>
            <a:ext cx="2896755" cy="369332"/>
          </a:xfrm>
          <a:prstGeom prst="rect">
            <a:avLst/>
          </a:prstGeom>
          <a:noFill/>
        </p:spPr>
        <p:txBody>
          <a:bodyPr wrap="none" rtlCol="0">
            <a:spAutoFit/>
          </a:bodyPr>
          <a:lstStyle/>
          <a:p>
            <a:r>
              <a:rPr lang="en-US" dirty="0"/>
              <a:t>High leverage, high influence</a:t>
            </a:r>
          </a:p>
        </p:txBody>
      </p:sp>
    </p:spTree>
    <p:extLst>
      <p:ext uri="{BB962C8B-B14F-4D97-AF65-F5344CB8AC3E}">
        <p14:creationId xmlns:p14="http://schemas.microsoft.com/office/powerpoint/2010/main" val="25638550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Leverage &amp; influence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50</a:t>
            </a:fld>
            <a:endParaRPr lang="en-US" dirty="0">
              <a:solidFill>
                <a:srgbClr val="FFFFFF"/>
              </a:solidFill>
            </a:endParaRPr>
          </a:p>
        </p:txBody>
      </p:sp>
      <p:pic>
        <p:nvPicPr>
          <p:cNvPr id="6" name="Content Placeholder 4">
            <a:extLst>
              <a:ext uri="{FF2B5EF4-FFF2-40B4-BE49-F238E27FC236}">
                <a16:creationId xmlns:a16="http://schemas.microsoft.com/office/drawing/2014/main" id="{534AD953-D6C0-C345-8606-2FCCC72B2731}"/>
              </a:ext>
            </a:extLst>
          </p:cNvPr>
          <p:cNvPicPr>
            <a:picLocks noGrp="1" noChangeAspect="1"/>
          </p:cNvPicPr>
          <p:nvPr>
            <p:ph idx="1"/>
          </p:nvPr>
        </p:nvPicPr>
        <p:blipFill>
          <a:blip r:embed="rId2"/>
          <a:stretch>
            <a:fillRect/>
          </a:stretch>
        </p:blipFill>
        <p:spPr>
          <a:xfrm>
            <a:off x="902920" y="2296319"/>
            <a:ext cx="4366270" cy="4196556"/>
          </a:xfrm>
          <a:prstGeom prst="rect">
            <a:avLst/>
          </a:prstGeom>
        </p:spPr>
      </p:pic>
      <p:sp>
        <p:nvSpPr>
          <p:cNvPr id="8" name="TextBox 7">
            <a:extLst>
              <a:ext uri="{FF2B5EF4-FFF2-40B4-BE49-F238E27FC236}">
                <a16:creationId xmlns:a16="http://schemas.microsoft.com/office/drawing/2014/main" id="{A9F1B33D-C5E0-854C-AC9B-28F66EE9E706}"/>
              </a:ext>
            </a:extLst>
          </p:cNvPr>
          <p:cNvSpPr txBox="1"/>
          <p:nvPr/>
        </p:nvSpPr>
        <p:spPr>
          <a:xfrm>
            <a:off x="1431235" y="1931194"/>
            <a:ext cx="3794308" cy="461665"/>
          </a:xfrm>
          <a:prstGeom prst="rect">
            <a:avLst/>
          </a:prstGeom>
          <a:noFill/>
        </p:spPr>
        <p:txBody>
          <a:bodyPr wrap="none" rtlCol="0">
            <a:spAutoFit/>
          </a:bodyPr>
          <a:lstStyle/>
          <a:p>
            <a:r>
              <a:rPr lang="en-US" sz="2400" dirty="0"/>
              <a:t>High leverage, how influence</a:t>
            </a:r>
          </a:p>
        </p:txBody>
      </p:sp>
      <p:sp>
        <p:nvSpPr>
          <p:cNvPr id="5" name="Rectangle 4">
            <a:extLst>
              <a:ext uri="{FF2B5EF4-FFF2-40B4-BE49-F238E27FC236}">
                <a16:creationId xmlns:a16="http://schemas.microsoft.com/office/drawing/2014/main" id="{EAAD55D3-A86E-DF40-8915-725C14D51B37}"/>
              </a:ext>
            </a:extLst>
          </p:cNvPr>
          <p:cNvSpPr/>
          <p:nvPr/>
        </p:nvSpPr>
        <p:spPr>
          <a:xfrm>
            <a:off x="5592417" y="1931194"/>
            <a:ext cx="6467061" cy="3508653"/>
          </a:xfrm>
          <a:prstGeom prst="rect">
            <a:avLst/>
          </a:prstGeom>
        </p:spPr>
        <p:txBody>
          <a:bodyPr wrap="square">
            <a:spAutoFit/>
          </a:bodyPr>
          <a:lstStyle/>
          <a:p>
            <a:pPr marL="457200" indent="-457200">
              <a:spcBef>
                <a:spcPts val="1200"/>
              </a:spcBef>
              <a:buFont typeface="Arial" panose="020B0604020202020204" pitchFamily="34" charset="0"/>
              <a:buChar char="•"/>
            </a:pPr>
            <a:r>
              <a:rPr lang="en-CA" sz="3200" b="1" dirty="0"/>
              <a:t>What to do with influential point?</a:t>
            </a:r>
          </a:p>
          <a:p>
            <a:pPr marL="914400" lvl="1" indent="-457200">
              <a:spcBef>
                <a:spcPts val="1200"/>
              </a:spcBef>
              <a:buFont typeface="Arial" panose="020B0604020202020204" pitchFamily="34" charset="0"/>
              <a:buChar char="•"/>
            </a:pPr>
            <a:r>
              <a:rPr lang="en-CA" sz="3200" dirty="0"/>
              <a:t>Make sure the observation is correctly recorded.</a:t>
            </a:r>
          </a:p>
          <a:p>
            <a:pPr marL="914400" lvl="1" indent="-457200">
              <a:spcBef>
                <a:spcPts val="1200"/>
              </a:spcBef>
              <a:buFont typeface="Arial" panose="020B0604020202020204" pitchFamily="34" charset="0"/>
              <a:buChar char="•"/>
            </a:pPr>
            <a:r>
              <a:rPr lang="en-CA" sz="3200" dirty="0"/>
              <a:t>Do the conclusions change?</a:t>
            </a:r>
          </a:p>
          <a:p>
            <a:pPr marL="914400" lvl="1" indent="-457200">
              <a:spcBef>
                <a:spcPts val="1200"/>
              </a:spcBef>
              <a:buFont typeface="Arial" panose="020B0604020202020204" pitchFamily="34" charset="0"/>
              <a:buChar char="•"/>
            </a:pPr>
            <a:r>
              <a:rPr lang="en-CA" sz="3200" dirty="0"/>
              <a:t>Can we get more observations near that value of X? </a:t>
            </a:r>
          </a:p>
        </p:txBody>
      </p:sp>
    </p:spTree>
    <p:extLst>
      <p:ext uri="{BB962C8B-B14F-4D97-AF65-F5344CB8AC3E}">
        <p14:creationId xmlns:p14="http://schemas.microsoft.com/office/powerpoint/2010/main" val="7787455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Numeric measures for leverage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51</a:t>
            </a:fld>
            <a:endParaRPr lang="en-US">
              <a:solidFill>
                <a:srgbClr val="FFFFFF"/>
              </a:solidFill>
            </a:endParaRPr>
          </a:p>
        </p:txBody>
      </p:sp>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550504"/>
                <a:ext cx="10515600" cy="5420139"/>
              </a:xfrm>
            </p:spPr>
            <p:txBody>
              <a:bodyPr>
                <a:normAutofit/>
              </a:bodyPr>
              <a:lstStyle/>
              <a:p>
                <a:pPr marL="0" indent="0">
                  <a:buNone/>
                </a:pPr>
                <a14:m>
                  <m:oMathPara xmlns:m="http://schemas.openxmlformats.org/officeDocument/2006/math">
                    <m:oMathParaPr>
                      <m:jc m:val="centerGroup"/>
                    </m:oMathParaPr>
                    <m:oMath xmlns:m="http://schemas.openxmlformats.org/officeDocument/2006/math">
                      <m:f>
                        <m:fPr>
                          <m:ctrlPr>
                            <a:rPr lang="en-CA" i="1" smtClean="0">
                              <a:latin typeface="Cambria Math" panose="02040503050406030204" pitchFamily="18" charset="0"/>
                            </a:rPr>
                          </m:ctrlPr>
                        </m:fPr>
                        <m:num>
                          <m:r>
                            <a:rPr lang="en-CA" b="0" i="1" smtClean="0">
                              <a:latin typeface="Cambria Math" panose="02040503050406030204" pitchFamily="18" charset="0"/>
                            </a:rPr>
                            <m:t>1</m:t>
                          </m:r>
                        </m:num>
                        <m:den>
                          <m:r>
                            <a:rPr lang="en-CA" b="0" i="1" smtClean="0">
                              <a:latin typeface="Cambria Math" panose="02040503050406030204" pitchFamily="18" charset="0"/>
                            </a:rPr>
                            <m:t>𝑛</m:t>
                          </m:r>
                        </m:den>
                      </m:f>
                      <m:r>
                        <a:rPr lang="en-CA" b="0" i="1" smtClean="0">
                          <a:latin typeface="Cambria Math" panose="02040503050406030204" pitchFamily="18" charset="0"/>
                        </a:rPr>
                        <m:t>+</m:t>
                      </m:r>
                      <m:f>
                        <m:fPr>
                          <m:ctrlPr>
                            <a:rPr lang="en-CA" b="0" i="1" smtClean="0">
                              <a:latin typeface="Cambria Math" panose="02040503050406030204" pitchFamily="18" charset="0"/>
                            </a:rPr>
                          </m:ctrlPr>
                        </m:fPr>
                        <m:num>
                          <m:sSup>
                            <m:sSupPr>
                              <m:ctrlPr>
                                <a:rPr lang="en-CA" b="0" i="1" smtClean="0">
                                  <a:latin typeface="Cambria Math" panose="02040503050406030204" pitchFamily="18" charset="0"/>
                                </a:rPr>
                              </m:ctrlPr>
                            </m:sSupPr>
                            <m:e>
                              <m:d>
                                <m:dPr>
                                  <m:ctrlPr>
                                    <a:rPr lang="en-CA" b="0" i="1" smtClean="0">
                                      <a:latin typeface="Cambria Math" panose="02040503050406030204" pitchFamily="18" charset="0"/>
                                    </a:rPr>
                                  </m:ctrlPr>
                                </m:dPr>
                                <m:e>
                                  <m:sSub>
                                    <m:sSubPr>
                                      <m:ctrlPr>
                                        <a:rPr lang="en-CA" b="0" i="1" smtClean="0">
                                          <a:latin typeface="Cambria Math" panose="02040503050406030204" pitchFamily="18" charset="0"/>
                                        </a:rPr>
                                      </m:ctrlPr>
                                    </m:sSubPr>
                                    <m:e>
                                      <m:r>
                                        <a:rPr lang="en-CA" b="0" i="1" smtClean="0">
                                          <a:latin typeface="Cambria Math" panose="02040503050406030204" pitchFamily="18" charset="0"/>
                                        </a:rPr>
                                        <m:t>𝑋</m:t>
                                      </m:r>
                                    </m:e>
                                    <m:sub>
                                      <m:r>
                                        <a:rPr lang="en-CA" b="0" i="1" smtClean="0">
                                          <a:latin typeface="Cambria Math" panose="02040503050406030204" pitchFamily="18" charset="0"/>
                                        </a:rPr>
                                        <m:t>𝑖</m:t>
                                      </m:r>
                                    </m:sub>
                                  </m:sSub>
                                  <m:r>
                                    <a:rPr lang="en-CA" b="0" i="1" smtClean="0">
                                      <a:latin typeface="Cambria Math" panose="02040503050406030204" pitchFamily="18" charset="0"/>
                                    </a:rPr>
                                    <m:t>−</m:t>
                                  </m:r>
                                  <m:acc>
                                    <m:accPr>
                                      <m:chr m:val="̅"/>
                                      <m:ctrlPr>
                                        <a:rPr lang="en-CA" b="0" i="1" smtClean="0">
                                          <a:latin typeface="Cambria Math" panose="02040503050406030204" pitchFamily="18" charset="0"/>
                                        </a:rPr>
                                      </m:ctrlPr>
                                    </m:accPr>
                                    <m:e>
                                      <m:r>
                                        <a:rPr lang="en-CA" b="0" i="1" smtClean="0">
                                          <a:latin typeface="Cambria Math" panose="02040503050406030204" pitchFamily="18" charset="0"/>
                                        </a:rPr>
                                        <m:t>𝑋</m:t>
                                      </m:r>
                                    </m:e>
                                  </m:acc>
                                </m:e>
                              </m:d>
                            </m:e>
                            <m:sup>
                              <m:r>
                                <a:rPr lang="en-CA" b="0" i="1" smtClean="0">
                                  <a:latin typeface="Cambria Math" panose="02040503050406030204" pitchFamily="18" charset="0"/>
                                </a:rPr>
                                <m:t>2</m:t>
                              </m:r>
                            </m:sup>
                          </m:sSup>
                        </m:num>
                        <m:den>
                          <m:sSub>
                            <m:sSubPr>
                              <m:ctrlPr>
                                <a:rPr lang="en-CA" b="0" i="1" smtClean="0">
                                  <a:latin typeface="Cambria Math" panose="02040503050406030204" pitchFamily="18" charset="0"/>
                                </a:rPr>
                              </m:ctrlPr>
                            </m:sSubPr>
                            <m:e>
                              <m:r>
                                <a:rPr lang="en-CA" b="0" i="1" smtClean="0">
                                  <a:latin typeface="Cambria Math" panose="02040503050406030204" pitchFamily="18" charset="0"/>
                                </a:rPr>
                                <m:t>𝑆𝑆</m:t>
                              </m:r>
                            </m:e>
                            <m:sub>
                              <m:r>
                                <a:rPr lang="en-CA" b="0" i="1" smtClean="0">
                                  <a:latin typeface="Cambria Math" panose="02040503050406030204" pitchFamily="18" charset="0"/>
                                </a:rPr>
                                <m:t>𝑋𝑋</m:t>
                              </m:r>
                            </m:sub>
                          </m:sSub>
                        </m:den>
                      </m:f>
                    </m:oMath>
                  </m:oMathPara>
                </a14:m>
                <a:endParaRPr lang="en-CA" dirty="0"/>
              </a:p>
              <a:p>
                <a:r>
                  <a:rPr lang="en-CA" dirty="0"/>
                  <a:t>Leverage values for multiple regression models are extremely difficult to calculate without the aid of a computer </a:t>
                </a:r>
              </a:p>
              <a:p>
                <a:r>
                  <a:rPr lang="en-CA" dirty="0"/>
                  <a:t>A good rule of thumb to identify an observation 𝑦</a:t>
                </a:r>
                <a:r>
                  <a:rPr lang="en-CA" baseline="-25000" dirty="0"/>
                  <a:t>𝑖</a:t>
                </a:r>
                <a:r>
                  <a:rPr lang="en-CA" dirty="0"/>
                  <a:t> as influential if its leverage value </a:t>
                </a:r>
                <a:r>
                  <a:rPr lang="en-CA" dirty="0" err="1"/>
                  <a:t>ℎ</a:t>
                </a:r>
                <a:r>
                  <a:rPr lang="en-CA" baseline="-25000" dirty="0"/>
                  <a:t>𝑖 </a:t>
                </a:r>
                <a:r>
                  <a:rPr lang="en-CA" dirty="0"/>
                  <a:t>is </a:t>
                </a:r>
              </a:p>
              <a:p>
                <a:endParaRPr lang="en-CA" dirty="0"/>
              </a:p>
              <a:p>
                <a:endParaRPr lang="en-CA" dirty="0"/>
              </a:p>
            </p:txBody>
          </p:sp>
        </mc:Choice>
        <mc:Fallback xmlns="">
          <p:sp>
            <p:nvSpPr>
              <p:cNvPr id="7" name="Content Placeholder 6">
                <a:extLst>
                  <a:ext uri="{FF2B5EF4-FFF2-40B4-BE49-F238E27FC236}">
                    <a16:creationId xmlns:a16="http://schemas.microsoft.com/office/drawing/2014/main" id="{25724A03-9FFE-4DC2-BD58-6506F741B802}"/>
                  </a:ext>
                </a:extLst>
              </p:cNvPr>
              <p:cNvSpPr>
                <a:spLocks noGrp="1" noRot="1" noChangeAspect="1" noMove="1" noResize="1" noEditPoints="1" noAdjustHandles="1" noChangeArrowheads="1" noChangeShapeType="1" noTextEdit="1"/>
              </p:cNvSpPr>
              <p:nvPr>
                <p:ph idx="1"/>
              </p:nvPr>
            </p:nvSpPr>
            <p:spPr>
              <a:xfrm>
                <a:off x="838200" y="1550504"/>
                <a:ext cx="10515600" cy="5420139"/>
              </a:xfrm>
              <a:blipFill>
                <a:blip r:embed="rId3"/>
                <a:stretch>
                  <a:fillRect l="-1086" r="-965"/>
                </a:stretch>
              </a:blipFill>
            </p:spPr>
            <p:txBody>
              <a:bodyPr/>
              <a:lstStyle/>
              <a:p>
                <a:r>
                  <a:rPr lang="en-US">
                    <a:noFill/>
                  </a:rPr>
                  <a:t> </a:t>
                </a:r>
              </a:p>
            </p:txBody>
          </p:sp>
        </mc:Fallback>
      </mc:AlternateContent>
      <p:pic>
        <p:nvPicPr>
          <p:cNvPr id="6" name="Picture 5" descr="Text&#10;&#10;Description automatically generated with medium confidence">
            <a:extLst>
              <a:ext uri="{FF2B5EF4-FFF2-40B4-BE49-F238E27FC236}">
                <a16:creationId xmlns:a16="http://schemas.microsoft.com/office/drawing/2014/main" id="{A38FB746-4C99-2A44-8336-7532B928C3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97345" y="4442093"/>
            <a:ext cx="2008394" cy="1378898"/>
          </a:xfrm>
          <a:prstGeom prst="rect">
            <a:avLst/>
          </a:prstGeom>
        </p:spPr>
      </p:pic>
      <p:pic>
        <p:nvPicPr>
          <p:cNvPr id="9" name="Picture 8" descr="Text&#10;&#10;Description automatically generated with medium confidence">
            <a:extLst>
              <a:ext uri="{FF2B5EF4-FFF2-40B4-BE49-F238E27FC236}">
                <a16:creationId xmlns:a16="http://schemas.microsoft.com/office/drawing/2014/main" id="{C7762D14-0717-AE4E-BB5D-5FBE66121C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4623613"/>
            <a:ext cx="4830970" cy="1015858"/>
          </a:xfrm>
          <a:prstGeom prst="rect">
            <a:avLst/>
          </a:prstGeom>
        </p:spPr>
      </p:pic>
    </p:spTree>
    <p:extLst>
      <p:ext uri="{BB962C8B-B14F-4D97-AF65-F5344CB8AC3E}">
        <p14:creationId xmlns:p14="http://schemas.microsoft.com/office/powerpoint/2010/main" val="3510696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Numeric measure for influence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52</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Cook’s Distance</a:t>
            </a:r>
          </a:p>
          <a:p>
            <a:endParaRPr lang="en-CA" dirty="0"/>
          </a:p>
        </p:txBody>
      </p:sp>
      <p:pic>
        <p:nvPicPr>
          <p:cNvPr id="6" name="Picture 5" descr="Text&#10;&#10;Description automatically generated">
            <a:extLst>
              <a:ext uri="{FF2B5EF4-FFF2-40B4-BE49-F238E27FC236}">
                <a16:creationId xmlns:a16="http://schemas.microsoft.com/office/drawing/2014/main" id="{C5590020-41F6-1A47-B72B-E5B79CFD89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0" y="2559050"/>
            <a:ext cx="5080000" cy="1739900"/>
          </a:xfrm>
          <a:prstGeom prst="rect">
            <a:avLst/>
          </a:prstGeom>
        </p:spPr>
      </p:pic>
      <p:pic>
        <p:nvPicPr>
          <p:cNvPr id="9" name="Picture 8">
            <a:extLst>
              <a:ext uri="{FF2B5EF4-FFF2-40B4-BE49-F238E27FC236}">
                <a16:creationId xmlns:a16="http://schemas.microsoft.com/office/drawing/2014/main" id="{B543E408-881E-B542-922B-53426E0F0D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214019"/>
            <a:ext cx="10693400" cy="850900"/>
          </a:xfrm>
          <a:prstGeom prst="rect">
            <a:avLst/>
          </a:prstGeom>
        </p:spPr>
      </p:pic>
      <p:sp>
        <p:nvSpPr>
          <p:cNvPr id="10" name="TextBox 9">
            <a:extLst>
              <a:ext uri="{FF2B5EF4-FFF2-40B4-BE49-F238E27FC236}">
                <a16:creationId xmlns:a16="http://schemas.microsoft.com/office/drawing/2014/main" id="{CF1AE44E-2C67-7340-9B5A-9F33253D6321}"/>
              </a:ext>
            </a:extLst>
          </p:cNvPr>
          <p:cNvSpPr txBox="1"/>
          <p:nvPr/>
        </p:nvSpPr>
        <p:spPr>
          <a:xfrm>
            <a:off x="838200" y="5143887"/>
            <a:ext cx="10693400" cy="954107"/>
          </a:xfrm>
          <a:prstGeom prst="rect">
            <a:avLst/>
          </a:prstGeom>
          <a:noFill/>
        </p:spPr>
        <p:txBody>
          <a:bodyPr wrap="square" rtlCol="0">
            <a:spAutoFit/>
          </a:bodyPr>
          <a:lstStyle/>
          <a:p>
            <a:r>
              <a:rPr lang="en-US" sz="2800" dirty="0"/>
              <a:t>S is the mean square error of the regression model. p is the number of the parameters in the model</a:t>
            </a:r>
          </a:p>
        </p:txBody>
      </p:sp>
    </p:spTree>
    <p:extLst>
      <p:ext uri="{BB962C8B-B14F-4D97-AF65-F5344CB8AC3E}">
        <p14:creationId xmlns:p14="http://schemas.microsoft.com/office/powerpoint/2010/main" val="20276820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Cook’s Distance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53</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47850"/>
            <a:ext cx="10515600" cy="4351338"/>
          </a:xfrm>
        </p:spPr>
        <p:txBody>
          <a:bodyPr>
            <a:normAutofit/>
          </a:bodyPr>
          <a:lstStyle/>
          <a:p>
            <a:r>
              <a:rPr lang="en-CA" dirty="0"/>
              <a:t>The Cook’s distance 𝐷</a:t>
            </a:r>
            <a:r>
              <a:rPr lang="en-CA" baseline="-25000" dirty="0"/>
              <a:t>𝑖</a:t>
            </a:r>
            <a:r>
              <a:rPr lang="en-CA" dirty="0"/>
              <a:t> measures the effect of deleting a given observation.</a:t>
            </a:r>
          </a:p>
          <a:p>
            <a:r>
              <a:rPr lang="en-CA" dirty="0"/>
              <a:t>A large value of 𝐷</a:t>
            </a:r>
            <a:r>
              <a:rPr lang="en-CA" baseline="-25000" dirty="0"/>
              <a:t>𝑖 </a:t>
            </a:r>
            <a:r>
              <a:rPr lang="en-CA" dirty="0"/>
              <a:t>indicates that the observed 𝑌</a:t>
            </a:r>
            <a:r>
              <a:rPr lang="en-CA" baseline="-25000" dirty="0"/>
              <a:t>𝑖</a:t>
            </a:r>
            <a:r>
              <a:rPr lang="en-CA" dirty="0"/>
              <a:t> value has strong influence on the estimated coefficients </a:t>
            </a:r>
          </a:p>
          <a:p>
            <a:r>
              <a:rPr lang="en-CA" dirty="0"/>
              <a:t>A general rule of thumb is that observations with a Cook’s 𝐷 of more than 3 times the mean, 𝜇, is a possible outlier. </a:t>
            </a:r>
          </a:p>
          <a:p>
            <a:r>
              <a:rPr lang="en-CA" dirty="0"/>
              <a:t>An alternative interpretation is to investigate any point over 4/𝑛, where 𝑛 is the number of observations </a:t>
            </a:r>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22120190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199" y="136526"/>
            <a:ext cx="10515600" cy="1152940"/>
          </a:xfrm>
        </p:spPr>
        <p:txBody>
          <a:bodyPr/>
          <a:lstStyle/>
          <a:p>
            <a:pPr algn="ctr"/>
            <a:r>
              <a:rPr lang="en-CA" b="1" dirty="0">
                <a:solidFill>
                  <a:schemeClr val="accent1"/>
                </a:solidFill>
              </a:rPr>
              <a:t>Residuals vs Leverage plot</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54</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518754"/>
            <a:ext cx="10515600" cy="4351338"/>
          </a:xfrm>
        </p:spPr>
        <p:txBody>
          <a:bodyPr/>
          <a:lstStyle/>
          <a:p>
            <a:r>
              <a:rPr lang="en-CA" dirty="0"/>
              <a:t>This plot helps us to find influential cases </a:t>
            </a:r>
          </a:p>
          <a:p>
            <a:endParaRPr lang="en-CA" dirty="0"/>
          </a:p>
        </p:txBody>
      </p:sp>
      <p:pic>
        <p:nvPicPr>
          <p:cNvPr id="6" name="Picture 5" descr="Chart, scatter chart&#10;&#10;Description automatically generated">
            <a:extLst>
              <a:ext uri="{FF2B5EF4-FFF2-40B4-BE49-F238E27FC236}">
                <a16:creationId xmlns:a16="http://schemas.microsoft.com/office/drawing/2014/main" id="{F3275E31-D9E4-654A-BAAE-8B12890218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2645" y="2129736"/>
            <a:ext cx="9826709" cy="4498975"/>
          </a:xfrm>
          <a:prstGeom prst="rect">
            <a:avLst/>
          </a:prstGeom>
        </p:spPr>
      </p:pic>
    </p:spTree>
    <p:extLst>
      <p:ext uri="{BB962C8B-B14F-4D97-AF65-F5344CB8AC3E}">
        <p14:creationId xmlns:p14="http://schemas.microsoft.com/office/powerpoint/2010/main" val="1218136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6B5E3-384F-7553-4EA1-26BF93F825CD}"/>
              </a:ext>
            </a:extLst>
          </p:cNvPr>
          <p:cNvSpPr>
            <a:spLocks noGrp="1"/>
          </p:cNvSpPr>
          <p:nvPr>
            <p:ph type="title"/>
          </p:nvPr>
        </p:nvSpPr>
        <p:spPr/>
        <p:txBody>
          <a:bodyPr/>
          <a:lstStyle/>
          <a:p>
            <a:r>
              <a:rPr lang="en-CA" b="1" dirty="0">
                <a:solidFill>
                  <a:schemeClr val="accent1"/>
                </a:solidFill>
              </a:rPr>
              <a:t>An example using Advertising data</a:t>
            </a:r>
            <a:endParaRPr lang="en-US" dirty="0"/>
          </a:p>
        </p:txBody>
      </p:sp>
      <p:pic>
        <p:nvPicPr>
          <p:cNvPr id="5" name="Content Placeholder 4" descr="Chart, scatter chart&#10;&#10;Description automatically generated">
            <a:extLst>
              <a:ext uri="{FF2B5EF4-FFF2-40B4-BE49-F238E27FC236}">
                <a16:creationId xmlns:a16="http://schemas.microsoft.com/office/drawing/2014/main" id="{577A1900-4A41-8BAC-B8DE-9E60767B1645}"/>
              </a:ext>
            </a:extLst>
          </p:cNvPr>
          <p:cNvPicPr>
            <a:picLocks noGrp="1" noChangeAspect="1"/>
          </p:cNvPicPr>
          <p:nvPr>
            <p:ph idx="1"/>
          </p:nvPr>
        </p:nvPicPr>
        <p:blipFill>
          <a:blip r:embed="rId2"/>
          <a:stretch>
            <a:fillRect/>
          </a:stretch>
        </p:blipFill>
        <p:spPr>
          <a:xfrm>
            <a:off x="1932479" y="1478385"/>
            <a:ext cx="7095775" cy="4876116"/>
          </a:xfrm>
        </p:spPr>
      </p:pic>
      <p:sp>
        <p:nvSpPr>
          <p:cNvPr id="3" name="Slide Number Placeholder 2">
            <a:extLst>
              <a:ext uri="{FF2B5EF4-FFF2-40B4-BE49-F238E27FC236}">
                <a16:creationId xmlns:a16="http://schemas.microsoft.com/office/drawing/2014/main" id="{D0507EB0-DA43-DC5F-FCED-9C293DC6C80E}"/>
              </a:ext>
            </a:extLst>
          </p:cNvPr>
          <p:cNvSpPr>
            <a:spLocks noGrp="1"/>
          </p:cNvSpPr>
          <p:nvPr>
            <p:ph type="sldNum" sz="quarter" idx="12"/>
          </p:nvPr>
        </p:nvSpPr>
        <p:spPr/>
        <p:txBody>
          <a:bodyPr/>
          <a:lstStyle/>
          <a:p>
            <a:fld id="{998FC6E2-3800-4EB0-A18D-3856D6660061}" type="slidenum">
              <a:rPr lang="en-US" smtClean="0"/>
              <a:t>55</a:t>
            </a:fld>
            <a:endParaRPr lang="en-US"/>
          </a:p>
        </p:txBody>
      </p:sp>
    </p:spTree>
    <p:extLst>
      <p:ext uri="{BB962C8B-B14F-4D97-AF65-F5344CB8AC3E}">
        <p14:creationId xmlns:p14="http://schemas.microsoft.com/office/powerpoint/2010/main" val="8901398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Which()</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56</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825625"/>
            <a:ext cx="10515600" cy="4667250"/>
          </a:xfrm>
        </p:spPr>
        <p:txBody>
          <a:bodyPr>
            <a:normAutofit/>
          </a:bodyPr>
          <a:lstStyle/>
          <a:p>
            <a:pPr fontAlgn="base"/>
            <a:r>
              <a:rPr lang="en-CA" dirty="0"/>
              <a:t>Which selects which plot to be displayed:</a:t>
            </a:r>
          </a:p>
          <a:p>
            <a:pPr marL="914400" lvl="1" indent="-457200" fontAlgn="base">
              <a:buFont typeface="+mj-lt"/>
              <a:buAutoNum type="arabicPeriod"/>
            </a:pPr>
            <a:r>
              <a:rPr lang="en-CA" dirty="0"/>
              <a:t>A plot of residuals against fitted values</a:t>
            </a:r>
          </a:p>
          <a:p>
            <a:pPr marL="914400" lvl="1" indent="-457200" fontAlgn="base">
              <a:buFont typeface="+mj-lt"/>
              <a:buAutoNum type="arabicPeriod"/>
            </a:pPr>
            <a:r>
              <a:rPr lang="en-CA" dirty="0"/>
              <a:t>A normal Q-Q plot</a:t>
            </a:r>
          </a:p>
          <a:p>
            <a:pPr marL="914400" lvl="1" indent="-457200" fontAlgn="base">
              <a:buFont typeface="+mj-lt"/>
              <a:buAutoNum type="arabicPeriod"/>
            </a:pPr>
            <a:r>
              <a:rPr lang="en-CA" dirty="0"/>
              <a:t>A Scale-Location plot of sqrt(| residuals |) against fitted values</a:t>
            </a:r>
          </a:p>
          <a:p>
            <a:pPr marL="914400" lvl="1" indent="-457200" fontAlgn="base">
              <a:buFont typeface="+mj-lt"/>
              <a:buAutoNum type="arabicPeriod"/>
            </a:pPr>
            <a:r>
              <a:rPr lang="en-CA" dirty="0"/>
              <a:t>A plot of Cook's distances versus row labels</a:t>
            </a:r>
          </a:p>
          <a:p>
            <a:pPr marL="914400" lvl="1" indent="-457200" fontAlgn="base">
              <a:buFont typeface="+mj-lt"/>
              <a:buAutoNum type="arabicPeriod"/>
            </a:pPr>
            <a:r>
              <a:rPr lang="en-CA" dirty="0"/>
              <a:t>A plot of residuals against leverages</a:t>
            </a:r>
          </a:p>
          <a:p>
            <a:pPr marL="914400" lvl="1" indent="-457200" fontAlgn="base">
              <a:buFont typeface="+mj-lt"/>
              <a:buAutoNum type="arabicPeriod"/>
            </a:pPr>
            <a:r>
              <a:rPr lang="en-CA" dirty="0"/>
              <a:t>A plot of Cook's distances against leverage/(1-leverage)</a:t>
            </a:r>
          </a:p>
          <a:p>
            <a:endParaRPr lang="en-CA" dirty="0"/>
          </a:p>
        </p:txBody>
      </p:sp>
    </p:spTree>
    <p:extLst>
      <p:ext uri="{BB962C8B-B14F-4D97-AF65-F5344CB8AC3E}">
        <p14:creationId xmlns:p14="http://schemas.microsoft.com/office/powerpoint/2010/main" val="1227235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838200" y="365126"/>
            <a:ext cx="10515600" cy="819868"/>
          </a:xfrm>
        </p:spPr>
        <p:txBody>
          <a:bodyPr/>
          <a:lstStyle/>
          <a:p>
            <a:pPr algn="ctr"/>
            <a:r>
              <a:rPr lang="en-CA" b="1" dirty="0">
                <a:solidFill>
                  <a:schemeClr val="accent1"/>
                </a:solidFill>
              </a:rPr>
              <a:t>Leverage points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57</a:t>
            </a:fld>
            <a:endParaRPr lang="en-US">
              <a:solidFill>
                <a:srgbClr val="FFFFFF"/>
              </a:solidFill>
            </a:endParaRPr>
          </a:p>
        </p:txBody>
      </p:sp>
      <p:pic>
        <p:nvPicPr>
          <p:cNvPr id="5" name="Content Placeholder 4">
            <a:extLst>
              <a:ext uri="{FF2B5EF4-FFF2-40B4-BE49-F238E27FC236}">
                <a16:creationId xmlns:a16="http://schemas.microsoft.com/office/drawing/2014/main" id="{15CBCC42-57BF-0247-B49A-A4F9CF9872C7}"/>
              </a:ext>
            </a:extLst>
          </p:cNvPr>
          <p:cNvPicPr>
            <a:picLocks noGrp="1" noChangeAspect="1"/>
          </p:cNvPicPr>
          <p:nvPr>
            <p:ph idx="1"/>
          </p:nvPr>
        </p:nvPicPr>
        <p:blipFill>
          <a:blip r:embed="rId2"/>
          <a:stretch>
            <a:fillRect/>
          </a:stretch>
        </p:blipFill>
        <p:spPr>
          <a:xfrm>
            <a:off x="2628900" y="1184994"/>
            <a:ext cx="6934200" cy="5547360"/>
          </a:xfrm>
          <a:prstGeom prst="rect">
            <a:avLst/>
          </a:prstGeom>
        </p:spPr>
      </p:pic>
    </p:spTree>
    <p:extLst>
      <p:ext uri="{BB962C8B-B14F-4D97-AF65-F5344CB8AC3E}">
        <p14:creationId xmlns:p14="http://schemas.microsoft.com/office/powerpoint/2010/main" val="41885297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Cook’s distance</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58</a:t>
            </a:fld>
            <a:endParaRPr lang="en-US">
              <a:solidFill>
                <a:srgbClr val="FFFFFF"/>
              </a:solidFill>
            </a:endParaRPr>
          </a:p>
        </p:txBody>
      </p:sp>
      <p:pic>
        <p:nvPicPr>
          <p:cNvPr id="6" name="Content Placeholder 5" descr="Chart, histogram&#10;&#10;Description automatically generated">
            <a:extLst>
              <a:ext uri="{FF2B5EF4-FFF2-40B4-BE49-F238E27FC236}">
                <a16:creationId xmlns:a16="http://schemas.microsoft.com/office/drawing/2014/main" id="{DB7D53D0-83E0-574F-A15A-3960E179BF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486358" y="2005824"/>
            <a:ext cx="5966529" cy="3982216"/>
          </a:xfrm>
        </p:spPr>
      </p:pic>
      <p:pic>
        <p:nvPicPr>
          <p:cNvPr id="5" name="Picture 4" descr="Text&#10;&#10;Description automatically generated">
            <a:extLst>
              <a:ext uri="{FF2B5EF4-FFF2-40B4-BE49-F238E27FC236}">
                <a16:creationId xmlns:a16="http://schemas.microsoft.com/office/drawing/2014/main" id="{65EEA4DE-24DA-8A8F-CA96-A19FDE59D7C5}"/>
              </a:ext>
            </a:extLst>
          </p:cNvPr>
          <p:cNvPicPr>
            <a:picLocks noChangeAspect="1"/>
          </p:cNvPicPr>
          <p:nvPr/>
        </p:nvPicPr>
        <p:blipFill>
          <a:blip r:embed="rId3"/>
          <a:stretch>
            <a:fillRect/>
          </a:stretch>
        </p:blipFill>
        <p:spPr>
          <a:xfrm>
            <a:off x="92555" y="2567850"/>
            <a:ext cx="5393803" cy="1252475"/>
          </a:xfrm>
          <a:prstGeom prst="rect">
            <a:avLst/>
          </a:prstGeom>
        </p:spPr>
      </p:pic>
    </p:spTree>
    <p:extLst>
      <p:ext uri="{BB962C8B-B14F-4D97-AF65-F5344CB8AC3E}">
        <p14:creationId xmlns:p14="http://schemas.microsoft.com/office/powerpoint/2010/main" val="5475474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1661780C-5E68-0F68-3AF2-73388DEA9C9E}"/>
              </a:ext>
            </a:extLst>
          </p:cNvPr>
          <p:cNvSpPr>
            <a:spLocks noGrp="1"/>
          </p:cNvSpPr>
          <p:nvPr>
            <p:ph type="title"/>
          </p:nvPr>
        </p:nvSpPr>
        <p:spPr>
          <a:xfrm>
            <a:off x="757177" y="2766218"/>
            <a:ext cx="10515600" cy="1325563"/>
          </a:xfrm>
        </p:spPr>
        <p:txBody>
          <a:bodyPr>
            <a:normAutofit/>
          </a:bodyPr>
          <a:lstStyle/>
          <a:p>
            <a:pPr algn="ctr"/>
            <a:r>
              <a:rPr lang="en-CA" sz="4400" b="1" dirty="0">
                <a:solidFill>
                  <a:srgbClr val="0070C0"/>
                </a:solidFill>
                <a:latin typeface="+mj-lt"/>
              </a:rPr>
              <a:t>In-Class Practice Problem 21 &amp; 22</a:t>
            </a:r>
          </a:p>
        </p:txBody>
      </p:sp>
      <p:pic>
        <p:nvPicPr>
          <p:cNvPr id="2" name="Picture 1" descr="Shape&#10;&#10;Description automatically generated with medium confidence">
            <a:extLst>
              <a:ext uri="{FF2B5EF4-FFF2-40B4-BE49-F238E27FC236}">
                <a16:creationId xmlns:a16="http://schemas.microsoft.com/office/drawing/2014/main" id="{3E7FB732-18FF-8C39-BFBC-548FA3DE8A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F5C3CA8E-0DCB-CDE6-494F-85FFBE332944}"/>
              </a:ext>
            </a:extLst>
          </p:cNvPr>
          <p:cNvSpPr>
            <a:spLocks noGrp="1"/>
          </p:cNvSpPr>
          <p:nvPr>
            <p:ph type="sldNum" sz="quarter" idx="12"/>
          </p:nvPr>
        </p:nvSpPr>
        <p:spPr/>
        <p:txBody>
          <a:bodyPr/>
          <a:lstStyle/>
          <a:p>
            <a:fld id="{998FC6E2-3800-4EB0-A18D-3856D6660061}" type="slidenum">
              <a:rPr lang="en-US" smtClean="0"/>
              <a:t>59</a:t>
            </a:fld>
            <a:endParaRPr lang="en-US"/>
          </a:p>
        </p:txBody>
      </p:sp>
    </p:spTree>
    <p:extLst>
      <p:ext uri="{BB962C8B-B14F-4D97-AF65-F5344CB8AC3E}">
        <p14:creationId xmlns:p14="http://schemas.microsoft.com/office/powerpoint/2010/main" val="21861706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rgbClr val="FFFFFF"/>
                </a:solidFill>
              </a:rPr>
              <a:t>Lecture 6: Multiple regression diagnostics: verify linearity, independence, and equal variance  </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FED35D9-CFE0-21F6-E263-28824B6F87F3}"/>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What to do with outlier</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60</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It is always good to identify outliers for the lessons that we can learn.</a:t>
            </a:r>
          </a:p>
          <a:p>
            <a:pPr lvl="1"/>
            <a:r>
              <a:rPr lang="en-CA" dirty="0"/>
              <a:t>Investigate these cases separately, to learn the potential reason.</a:t>
            </a:r>
          </a:p>
          <a:p>
            <a:r>
              <a:rPr lang="en-CA" dirty="0"/>
              <a:t>Check what will happen when we exclude the outlier form the model.</a:t>
            </a:r>
          </a:p>
        </p:txBody>
      </p:sp>
    </p:spTree>
    <p:extLst>
      <p:ext uri="{BB962C8B-B14F-4D97-AF65-F5344CB8AC3E}">
        <p14:creationId xmlns:p14="http://schemas.microsoft.com/office/powerpoint/2010/main" val="1504562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943CAA20-3569-4189-9E48-239A229A86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44B43C-659A-C873-B6FA-165204584975}"/>
              </a:ext>
            </a:extLst>
          </p:cNvPr>
          <p:cNvSpPr>
            <a:spLocks noGrp="1"/>
          </p:cNvSpPr>
          <p:nvPr>
            <p:ph type="title"/>
          </p:nvPr>
        </p:nvSpPr>
        <p:spPr>
          <a:xfrm>
            <a:off x="838200" y="451381"/>
            <a:ext cx="10512552" cy="4066540"/>
          </a:xfrm>
        </p:spPr>
        <p:txBody>
          <a:bodyPr vert="horz" lIns="91440" tIns="45720" rIns="91440" bIns="45720" rtlCol="0" anchor="b">
            <a:normAutofit/>
          </a:bodyPr>
          <a:lstStyle/>
          <a:p>
            <a:r>
              <a:rPr lang="en-US" sz="6600" kern="1200">
                <a:solidFill>
                  <a:schemeClr val="tx1"/>
                </a:solidFill>
                <a:latin typeface="+mj-lt"/>
                <a:ea typeface="+mj-ea"/>
                <a:cs typeface="+mj-cs"/>
              </a:rPr>
              <a:t>T</a:t>
            </a:r>
            <a:r>
              <a:rPr lang="en-US" altLang="zh-CN" sz="6600" kern="1200">
                <a:solidFill>
                  <a:schemeClr val="tx1"/>
                </a:solidFill>
                <a:latin typeface="+mj-lt"/>
                <a:ea typeface="+mj-ea"/>
                <a:cs typeface="+mj-cs"/>
              </a:rPr>
              <a:t>ransformation</a:t>
            </a:r>
            <a:endParaRPr lang="en-US" sz="6600" kern="1200">
              <a:solidFill>
                <a:schemeClr val="tx1"/>
              </a:solidFill>
              <a:latin typeface="+mj-lt"/>
              <a:ea typeface="+mj-ea"/>
              <a:cs typeface="+mj-cs"/>
            </a:endParaRPr>
          </a:p>
        </p:txBody>
      </p:sp>
      <p:sp>
        <p:nvSpPr>
          <p:cNvPr id="9" name="sketch line">
            <a:extLst>
              <a:ext uri="{FF2B5EF4-FFF2-40B4-BE49-F238E27FC236}">
                <a16:creationId xmlns:a16="http://schemas.microsoft.com/office/drawing/2014/main" id="{DA542B6D-E775-4832-91DC-2D20F85781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4718595"/>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273AB7F-78D3-5244-903D-A0751915CACA}"/>
              </a:ext>
            </a:extLst>
          </p:cNvPr>
          <p:cNvSpPr>
            <a:spLocks noGrp="1"/>
          </p:cNvSpPr>
          <p:nvPr>
            <p:ph type="sldNum" sz="quarter" idx="12"/>
          </p:nvPr>
        </p:nvSpPr>
        <p:spPr/>
        <p:txBody>
          <a:bodyPr/>
          <a:lstStyle/>
          <a:p>
            <a:fld id="{998FC6E2-3800-4EB0-A18D-3856D6660061}" type="slidenum">
              <a:rPr lang="en-US" smtClean="0"/>
              <a:t>61</a:t>
            </a:fld>
            <a:endParaRPr lang="en-US"/>
          </a:p>
        </p:txBody>
      </p:sp>
    </p:spTree>
    <p:extLst>
      <p:ext uri="{BB962C8B-B14F-4D97-AF65-F5344CB8AC3E}">
        <p14:creationId xmlns:p14="http://schemas.microsoft.com/office/powerpoint/2010/main" val="28194490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8A46-4313-02AA-D4DF-51D3A62B0D40}"/>
              </a:ext>
            </a:extLst>
          </p:cNvPr>
          <p:cNvSpPr>
            <a:spLocks noGrp="1"/>
          </p:cNvSpPr>
          <p:nvPr>
            <p:ph type="title"/>
          </p:nvPr>
        </p:nvSpPr>
        <p:spPr/>
        <p:txBody>
          <a:bodyPr/>
          <a:lstStyle/>
          <a:p>
            <a:r>
              <a:rPr lang="en-US" dirty="0"/>
              <a:t>What is data transformation</a:t>
            </a:r>
          </a:p>
        </p:txBody>
      </p:sp>
      <p:sp>
        <p:nvSpPr>
          <p:cNvPr id="3" name="Content Placeholder 2">
            <a:extLst>
              <a:ext uri="{FF2B5EF4-FFF2-40B4-BE49-F238E27FC236}">
                <a16:creationId xmlns:a16="http://schemas.microsoft.com/office/drawing/2014/main" id="{5D1871A2-C770-E986-2535-5C348D0139AF}"/>
              </a:ext>
            </a:extLst>
          </p:cNvPr>
          <p:cNvSpPr>
            <a:spLocks noGrp="1"/>
          </p:cNvSpPr>
          <p:nvPr>
            <p:ph idx="1"/>
          </p:nvPr>
        </p:nvSpPr>
        <p:spPr/>
        <p:txBody>
          <a:bodyPr/>
          <a:lstStyle/>
          <a:p>
            <a:r>
              <a:rPr lang="en-US" dirty="0"/>
              <a:t>Data transformation is the process of changing the format, structure, or value of data</a:t>
            </a:r>
          </a:p>
          <a:p>
            <a:r>
              <a:rPr lang="en-US" dirty="0"/>
              <a:t>Transformation is used to transform nonnormal data to normal data</a:t>
            </a:r>
          </a:p>
          <a:p>
            <a:r>
              <a:rPr lang="en-US" dirty="0"/>
              <a:t>Transformation is done by using many functions such as square root, logarithm, power, reciprocal or arcsine, etc. </a:t>
            </a:r>
          </a:p>
        </p:txBody>
      </p:sp>
      <p:sp>
        <p:nvSpPr>
          <p:cNvPr id="4" name="Slide Number Placeholder 3">
            <a:extLst>
              <a:ext uri="{FF2B5EF4-FFF2-40B4-BE49-F238E27FC236}">
                <a16:creationId xmlns:a16="http://schemas.microsoft.com/office/drawing/2014/main" id="{4CDCCED9-DAEE-FC76-03F2-A29DD1E925E6}"/>
              </a:ext>
            </a:extLst>
          </p:cNvPr>
          <p:cNvSpPr>
            <a:spLocks noGrp="1"/>
          </p:cNvSpPr>
          <p:nvPr>
            <p:ph type="sldNum" sz="quarter" idx="12"/>
          </p:nvPr>
        </p:nvSpPr>
        <p:spPr/>
        <p:txBody>
          <a:bodyPr/>
          <a:lstStyle/>
          <a:p>
            <a:fld id="{998FC6E2-3800-4EB0-A18D-3856D6660061}" type="slidenum">
              <a:rPr lang="en-US" smtClean="0"/>
              <a:t>62</a:t>
            </a:fld>
            <a:endParaRPr lang="en-US"/>
          </a:p>
        </p:txBody>
      </p:sp>
    </p:spTree>
    <p:extLst>
      <p:ext uri="{BB962C8B-B14F-4D97-AF65-F5344CB8AC3E}">
        <p14:creationId xmlns:p14="http://schemas.microsoft.com/office/powerpoint/2010/main" val="19522765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1E194C-CFFF-7C87-2CCF-A8A93A46D335}"/>
              </a:ext>
            </a:extLst>
          </p:cNvPr>
          <p:cNvSpPr>
            <a:spLocks noGrp="1"/>
          </p:cNvSpPr>
          <p:nvPr>
            <p:ph type="title"/>
          </p:nvPr>
        </p:nvSpPr>
        <p:spPr/>
        <p:txBody>
          <a:bodyPr/>
          <a:lstStyle/>
          <a:p>
            <a:r>
              <a:rPr lang="en-US" b="1" dirty="0">
                <a:solidFill>
                  <a:schemeClr val="accent1"/>
                </a:solidFill>
              </a:rPr>
              <a:t>Motivation of transformation</a:t>
            </a:r>
          </a:p>
        </p:txBody>
      </p:sp>
      <p:sp>
        <p:nvSpPr>
          <p:cNvPr id="3" name="Content Placeholder 2">
            <a:extLst>
              <a:ext uri="{FF2B5EF4-FFF2-40B4-BE49-F238E27FC236}">
                <a16:creationId xmlns:a16="http://schemas.microsoft.com/office/drawing/2014/main" id="{2D382CA8-F6C8-D083-6255-69F75BD0D718}"/>
              </a:ext>
            </a:extLst>
          </p:cNvPr>
          <p:cNvSpPr>
            <a:spLocks noGrp="1"/>
          </p:cNvSpPr>
          <p:nvPr>
            <p:ph idx="1"/>
          </p:nvPr>
        </p:nvSpPr>
        <p:spPr>
          <a:xfrm>
            <a:off x="838200" y="1825625"/>
            <a:ext cx="7629737" cy="4351338"/>
          </a:xfrm>
        </p:spPr>
        <p:txBody>
          <a:bodyPr>
            <a:normAutofit fontScale="92500" lnSpcReduction="10000"/>
          </a:bodyPr>
          <a:lstStyle/>
          <a:p>
            <a:r>
              <a:rPr lang="en-US" dirty="0"/>
              <a:t>One of the most common assumptions for statistical analyses is that of normality (normality of error terms)</a:t>
            </a:r>
          </a:p>
          <a:p>
            <a:r>
              <a:rPr lang="en-US" dirty="0"/>
              <a:t>To make interpterion of the data easier</a:t>
            </a:r>
          </a:p>
          <a:p>
            <a:r>
              <a:rPr lang="en-US" dirty="0"/>
              <a:t>To make appearance of the graphs easier to understand </a:t>
            </a:r>
          </a:p>
          <a:p>
            <a:r>
              <a:rPr lang="en-US" dirty="0"/>
              <a:t>A scatterplot in which the areas of the sovereign states and dependent territories in the world are plotted on the vertical axis against their populations on the horizontal axis. The upper plot uses raw data. In the lower plot, both the area and population data have been transformed using the logarithm function.</a:t>
            </a:r>
          </a:p>
          <a:p>
            <a:pPr marL="0" indent="0">
              <a:buNone/>
            </a:pPr>
            <a:endParaRPr lang="en-US" dirty="0"/>
          </a:p>
        </p:txBody>
      </p:sp>
      <p:pic>
        <p:nvPicPr>
          <p:cNvPr id="1026" name="Picture 2" descr="Data transformation (statistics) - Wikipedia">
            <a:extLst>
              <a:ext uri="{FF2B5EF4-FFF2-40B4-BE49-F238E27FC236}">
                <a16:creationId xmlns:a16="http://schemas.microsoft.com/office/drawing/2014/main" id="{50604D24-B1A0-1B8C-37E3-3CFDE3929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7937" y="533400"/>
            <a:ext cx="3724063" cy="57912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B0464F3-42B3-319A-5715-6F95361D5CDA}"/>
              </a:ext>
            </a:extLst>
          </p:cNvPr>
          <p:cNvSpPr txBox="1"/>
          <p:nvPr/>
        </p:nvSpPr>
        <p:spPr>
          <a:xfrm>
            <a:off x="0" y="6581001"/>
            <a:ext cx="6096000" cy="276999"/>
          </a:xfrm>
          <a:prstGeom prst="rect">
            <a:avLst/>
          </a:prstGeom>
          <a:noFill/>
        </p:spPr>
        <p:txBody>
          <a:bodyPr wrap="square">
            <a:spAutoFit/>
          </a:bodyPr>
          <a:lstStyle/>
          <a:p>
            <a:r>
              <a:rPr lang="en-US" sz="1200" dirty="0"/>
              <a:t>https://en.wikipedia.org/wiki/Data_transformation_%28statistics%29</a:t>
            </a:r>
          </a:p>
        </p:txBody>
      </p:sp>
      <p:sp>
        <p:nvSpPr>
          <p:cNvPr id="4" name="Slide Number Placeholder 3">
            <a:extLst>
              <a:ext uri="{FF2B5EF4-FFF2-40B4-BE49-F238E27FC236}">
                <a16:creationId xmlns:a16="http://schemas.microsoft.com/office/drawing/2014/main" id="{516F6D07-0E2E-BB0C-3ED3-4515F431628E}"/>
              </a:ext>
            </a:extLst>
          </p:cNvPr>
          <p:cNvSpPr>
            <a:spLocks noGrp="1"/>
          </p:cNvSpPr>
          <p:nvPr>
            <p:ph type="sldNum" sz="quarter" idx="12"/>
          </p:nvPr>
        </p:nvSpPr>
        <p:spPr/>
        <p:txBody>
          <a:bodyPr/>
          <a:lstStyle/>
          <a:p>
            <a:fld id="{998FC6E2-3800-4EB0-A18D-3856D6660061}" type="slidenum">
              <a:rPr lang="en-US" smtClean="0"/>
              <a:t>63</a:t>
            </a:fld>
            <a:endParaRPr lang="en-US"/>
          </a:p>
        </p:txBody>
      </p:sp>
    </p:spTree>
    <p:extLst>
      <p:ext uri="{BB962C8B-B14F-4D97-AF65-F5344CB8AC3E}">
        <p14:creationId xmlns:p14="http://schemas.microsoft.com/office/powerpoint/2010/main" val="30627194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Transformations</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64</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lstStyle/>
          <a:p>
            <a:r>
              <a:rPr lang="en-CA" dirty="0"/>
              <a:t>Logarithm transformation: If y goes exponentially or as a power of x, transform by taking the log</a:t>
            </a:r>
          </a:p>
          <a:p>
            <a:r>
              <a:rPr lang="en-CA" dirty="0"/>
              <a:t>Square root transformation: If data exhibiting a Poisson distribution (variance =mean), transform by taking the square root.</a:t>
            </a:r>
          </a:p>
          <a:p>
            <a:r>
              <a:rPr lang="en-CA" dirty="0"/>
              <a:t>Box-Cox transformation: a family of power transformation. </a:t>
            </a:r>
          </a:p>
          <a:p>
            <a:endParaRPr lang="en-CA" dirty="0"/>
          </a:p>
          <a:p>
            <a:endParaRPr lang="en-CA" dirty="0"/>
          </a:p>
          <a:p>
            <a:pPr lvl="1"/>
            <a:r>
              <a:rPr lang="en-CA" dirty="0"/>
              <a:t>where 𝜆 is a parameter to be determined using the data, </a:t>
            </a:r>
            <a:r>
              <a:rPr lang="en-CA" dirty="0" err="1"/>
              <a:t>vair</a:t>
            </a:r>
            <a:r>
              <a:rPr lang="en-US" altLang="zh-CN" dirty="0" err="1"/>
              <a:t>i</a:t>
            </a:r>
            <a:r>
              <a:rPr lang="en-CA" dirty="0"/>
              <a:t>es from -5 to 5 </a:t>
            </a:r>
          </a:p>
          <a:p>
            <a:endParaRPr lang="en-CA" dirty="0"/>
          </a:p>
        </p:txBody>
      </p:sp>
      <p:pic>
        <p:nvPicPr>
          <p:cNvPr id="9" name="Picture 8" descr="Icon&#10;&#10;Description automatically generated with medium confidence">
            <a:extLst>
              <a:ext uri="{FF2B5EF4-FFF2-40B4-BE49-F238E27FC236}">
                <a16:creationId xmlns:a16="http://schemas.microsoft.com/office/drawing/2014/main" id="{03EBF761-88E6-F845-977C-A6966D49D7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3644" y="4293429"/>
            <a:ext cx="2376135" cy="676136"/>
          </a:xfrm>
          <a:prstGeom prst="rect">
            <a:avLst/>
          </a:prstGeom>
        </p:spPr>
      </p:pic>
    </p:spTree>
    <p:extLst>
      <p:ext uri="{BB962C8B-B14F-4D97-AF65-F5344CB8AC3E}">
        <p14:creationId xmlns:p14="http://schemas.microsoft.com/office/powerpoint/2010/main" val="25399595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US" altLang="zh-CN" b="1" dirty="0">
                <a:solidFill>
                  <a:schemeClr val="accent1"/>
                </a:solidFill>
              </a:rPr>
              <a:t>Box-Cox</a:t>
            </a:r>
            <a:r>
              <a:rPr lang="zh-CN" altLang="en-US" b="1" dirty="0">
                <a:solidFill>
                  <a:schemeClr val="accent1"/>
                </a:solidFill>
              </a:rPr>
              <a:t> </a:t>
            </a:r>
            <a:r>
              <a:rPr lang="en-US" altLang="zh-CN" b="1" dirty="0">
                <a:solidFill>
                  <a:schemeClr val="accent1"/>
                </a:solidFill>
              </a:rPr>
              <a:t>Transformation</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65</a:t>
            </a:fld>
            <a:endParaRPr lang="en-US">
              <a:solidFill>
                <a:srgbClr val="FFFFFF"/>
              </a:solidFill>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94118A8-1421-7741-A10A-5EF475163108}"/>
                  </a:ext>
                </a:extLst>
              </p:cNvPr>
              <p:cNvSpPr txBox="1"/>
              <p:nvPr/>
            </p:nvSpPr>
            <p:spPr>
              <a:xfrm>
                <a:off x="1143001" y="4207443"/>
                <a:ext cx="10349948" cy="1938992"/>
              </a:xfrm>
              <a:prstGeom prst="rect">
                <a:avLst/>
              </a:prstGeom>
              <a:noFill/>
            </p:spPr>
            <p:txBody>
              <a:bodyPr wrap="square" rtlCol="0">
                <a:spAutoFit/>
              </a:bodyPr>
              <a:lstStyle/>
              <a:p>
                <a:pPr marL="285750" indent="-285750">
                  <a:buFont typeface="Arial" panose="020B0604020202020204" pitchFamily="34" charset="0"/>
                  <a:buChar char="•"/>
                </a:pPr>
                <a:r>
                  <a:rPr lang="en-CA" sz="2400" dirty="0"/>
                  <a:t>Strictly </a:t>
                </a:r>
                <a:r>
                  <a:rPr lang="en-CA" sz="2400" b="1" dirty="0"/>
                  <a:t>positive response  variables </a:t>
                </a:r>
                <a:endParaRPr lang="en-US" altLang="zh-CN" sz="2400" b="1" dirty="0"/>
              </a:p>
              <a:p>
                <a:pPr marL="285750" indent="-285750">
                  <a:buFont typeface="Arial" panose="020B0604020202020204" pitchFamily="34" charset="0"/>
                  <a:buChar char="•"/>
                </a:pPr>
                <a:r>
                  <a:rPr lang="en-US" altLang="zh-CN" sz="2400" dirty="0"/>
                  <a:t>Use</a:t>
                </a:r>
                <a:r>
                  <a:rPr lang="zh-CN" altLang="en-US" sz="2400" dirty="0"/>
                  <a:t> </a:t>
                </a:r>
                <a:r>
                  <a:rPr lang="en-US" altLang="zh-CN" sz="2400" dirty="0"/>
                  <a:t>MLE</a:t>
                </a:r>
                <a:r>
                  <a:rPr lang="zh-CN" altLang="en-US" sz="2400" dirty="0"/>
                  <a:t> </a:t>
                </a:r>
                <a:r>
                  <a:rPr lang="en-US" altLang="zh-CN" sz="2400" dirty="0"/>
                  <a:t>to</a:t>
                </a:r>
                <a:r>
                  <a:rPr lang="zh-CN" altLang="en-US" sz="2400" dirty="0"/>
                  <a:t> </a:t>
                </a:r>
                <a:r>
                  <a:rPr lang="en-US" altLang="zh-CN" sz="2400" dirty="0"/>
                  <a:t>find</a:t>
                </a:r>
                <a:r>
                  <a:rPr lang="zh-CN" altLang="en-US" sz="2400" dirty="0"/>
                  <a:t> </a:t>
                </a:r>
                <a:r>
                  <a:rPr lang="en-US" altLang="zh-CN" sz="2400" dirty="0"/>
                  <a:t>the</a:t>
                </a:r>
                <a:r>
                  <a:rPr lang="zh-CN" altLang="en-US" sz="2400" dirty="0"/>
                  <a:t> </a:t>
                </a:r>
                <a:r>
                  <a:rPr lang="en-US" altLang="zh-CN" sz="2400" dirty="0"/>
                  <a:t>best</a:t>
                </a:r>
                <a:r>
                  <a:rPr lang="zh-CN" altLang="en-US" sz="2400" dirty="0"/>
                  <a:t> </a:t>
                </a:r>
                <a:r>
                  <a:rPr lang="en-US" altLang="zh-CN" sz="2400" dirty="0"/>
                  <a:t>fit</a:t>
                </a:r>
                <a:r>
                  <a:rPr lang="zh-CN" altLang="en-US" sz="2400" dirty="0"/>
                  <a:t> </a:t>
                </a:r>
                <a14:m>
                  <m:oMath xmlns:m="http://schemas.openxmlformats.org/officeDocument/2006/math">
                    <m:r>
                      <a:rPr lang="zh-CN" altLang="en-US" sz="2400" i="1" smtClean="0">
                        <a:latin typeface="Cambria Math" panose="02040503050406030204" pitchFamily="18" charset="0"/>
                      </a:rPr>
                      <m:t>𝜆</m:t>
                    </m:r>
                  </m:oMath>
                </a14:m>
                <a:r>
                  <a:rPr lang="en-CA" altLang="zh-CN" sz="2400" dirty="0"/>
                  <a:t> and betas</a:t>
                </a:r>
              </a:p>
              <a:p>
                <a:pPr marL="285750" indent="-285750">
                  <a:buFont typeface="Arial" panose="020B0604020202020204" pitchFamily="34" charset="0"/>
                  <a:buChar char="•"/>
                </a:pPr>
                <a:r>
                  <a:rPr lang="en-US" sz="2400" dirty="0"/>
                  <a:t>Or repeat the OLS for different value of and find the one with minimum SSE.</a:t>
                </a:r>
              </a:p>
              <a:p>
                <a:pPr marL="285750" indent="-285750">
                  <a:buFont typeface="Arial" panose="020B0604020202020204" pitchFamily="34" charset="0"/>
                  <a:buChar char="•"/>
                </a:pPr>
                <a:r>
                  <a:rPr lang="en-US" sz="2400" dirty="0"/>
                  <a:t>Round the best fit to the nearest multiple of 0.5, then repeat the regression</a:t>
                </a:r>
              </a:p>
              <a:p>
                <a:endParaRPr lang="en-US" sz="2400" dirty="0"/>
              </a:p>
            </p:txBody>
          </p:sp>
        </mc:Choice>
        <mc:Fallback xmlns="">
          <p:sp>
            <p:nvSpPr>
              <p:cNvPr id="8" name="TextBox 7">
                <a:extLst>
                  <a:ext uri="{FF2B5EF4-FFF2-40B4-BE49-F238E27FC236}">
                    <a16:creationId xmlns:a16="http://schemas.microsoft.com/office/drawing/2014/main" id="{694118A8-1421-7741-A10A-5EF475163108}"/>
                  </a:ext>
                </a:extLst>
              </p:cNvPr>
              <p:cNvSpPr txBox="1">
                <a:spLocks noRot="1" noChangeAspect="1" noMove="1" noResize="1" noEditPoints="1" noAdjustHandles="1" noChangeArrowheads="1" noChangeShapeType="1" noTextEdit="1"/>
              </p:cNvSpPr>
              <p:nvPr/>
            </p:nvSpPr>
            <p:spPr>
              <a:xfrm>
                <a:off x="1143001" y="4207443"/>
                <a:ext cx="10349948" cy="1938992"/>
              </a:xfrm>
              <a:prstGeom prst="rect">
                <a:avLst/>
              </a:prstGeom>
              <a:blipFill>
                <a:blip r:embed="rId3"/>
                <a:stretch>
                  <a:fillRect l="-825" t="-2516"/>
                </a:stretch>
              </a:blipFill>
            </p:spPr>
            <p:txBody>
              <a:bodyPr/>
              <a:lstStyle/>
              <a:p>
                <a:r>
                  <a:rPr lang="en-US">
                    <a:noFill/>
                  </a:rPr>
                  <a:t> </a:t>
                </a:r>
              </a:p>
            </p:txBody>
          </p:sp>
        </mc:Fallback>
      </mc:AlternateContent>
      <p:pic>
        <p:nvPicPr>
          <p:cNvPr id="16" name="Content Placeholder 15" descr="A picture containing text, clock&#10;&#10;Description automatically generated">
            <a:extLst>
              <a:ext uri="{FF2B5EF4-FFF2-40B4-BE49-F238E27FC236}">
                <a16:creationId xmlns:a16="http://schemas.microsoft.com/office/drawing/2014/main" id="{79588E9C-19A8-1349-B750-74FA8AAC94A6}"/>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43001" y="1577453"/>
            <a:ext cx="5803900" cy="762000"/>
          </a:xfrm>
        </p:spPr>
      </p:pic>
      <p:pic>
        <p:nvPicPr>
          <p:cNvPr id="18" name="Picture 17" descr="Diagram, text&#10;&#10;Description automatically generated">
            <a:extLst>
              <a:ext uri="{FF2B5EF4-FFF2-40B4-BE49-F238E27FC236}">
                <a16:creationId xmlns:a16="http://schemas.microsoft.com/office/drawing/2014/main" id="{A36475D1-3AD3-584F-B589-01EBC2735A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61717" y="2431441"/>
            <a:ext cx="4025900" cy="1562100"/>
          </a:xfrm>
          <a:prstGeom prst="rect">
            <a:avLst/>
          </a:prstGeom>
        </p:spPr>
      </p:pic>
    </p:spTree>
    <p:extLst>
      <p:ext uri="{BB962C8B-B14F-4D97-AF65-F5344CB8AC3E}">
        <p14:creationId xmlns:p14="http://schemas.microsoft.com/office/powerpoint/2010/main" val="264279251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14A9-79B2-A839-860F-F86846DC2D05}"/>
              </a:ext>
            </a:extLst>
          </p:cNvPr>
          <p:cNvSpPr>
            <a:spLocks noGrp="1"/>
          </p:cNvSpPr>
          <p:nvPr>
            <p:ph type="title"/>
          </p:nvPr>
        </p:nvSpPr>
        <p:spPr>
          <a:xfrm>
            <a:off x="2111415" y="2668487"/>
            <a:ext cx="8618317" cy="1325563"/>
          </a:xfrm>
        </p:spPr>
        <p:txBody>
          <a:bodyPr/>
          <a:lstStyle/>
          <a:p>
            <a:r>
              <a:rPr lang="en-CA" b="1" dirty="0">
                <a:solidFill>
                  <a:schemeClr val="accent1"/>
                </a:solidFill>
              </a:rPr>
              <a:t>The example R code for two datasets  </a:t>
            </a:r>
            <a:endParaRPr lang="en-US" dirty="0"/>
          </a:p>
        </p:txBody>
      </p:sp>
      <p:pic>
        <p:nvPicPr>
          <p:cNvPr id="3" name="Picture 2" descr="Shape&#10;&#10;Description automatically generated with medium confidence">
            <a:extLst>
              <a:ext uri="{FF2B5EF4-FFF2-40B4-BE49-F238E27FC236}">
                <a16:creationId xmlns:a16="http://schemas.microsoft.com/office/drawing/2014/main" id="{AE144312-A404-A61F-7191-B2F2C25BB4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BD2760E6-8B3A-19B7-A444-B53E58883EC4}"/>
              </a:ext>
            </a:extLst>
          </p:cNvPr>
          <p:cNvSpPr>
            <a:spLocks noGrp="1"/>
          </p:cNvSpPr>
          <p:nvPr>
            <p:ph type="sldNum" sz="quarter" idx="12"/>
          </p:nvPr>
        </p:nvSpPr>
        <p:spPr/>
        <p:txBody>
          <a:bodyPr/>
          <a:lstStyle/>
          <a:p>
            <a:fld id="{998FC6E2-3800-4EB0-A18D-3856D6660061}" type="slidenum">
              <a:rPr lang="en-US" smtClean="0"/>
              <a:t>66</a:t>
            </a:fld>
            <a:endParaRPr lang="en-US"/>
          </a:p>
        </p:txBody>
      </p:sp>
    </p:spTree>
    <p:extLst>
      <p:ext uri="{BB962C8B-B14F-4D97-AF65-F5344CB8AC3E}">
        <p14:creationId xmlns:p14="http://schemas.microsoft.com/office/powerpoint/2010/main" val="3294155879"/>
      </p:ext>
    </p:extLst>
  </p:cSld>
  <p:clrMapOvr>
    <a:overrideClrMapping bg1="lt1" tx1="dk1" bg2="lt2" tx2="dk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7" name="Rectangle 16">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9" name="Rectangle 18">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1115568" y="548640"/>
            <a:ext cx="10168128" cy="1179576"/>
          </a:xfrm>
        </p:spPr>
        <p:txBody>
          <a:bodyPr vert="horz" lIns="91440" tIns="45720" rIns="91440" bIns="45720" rtlCol="0" anchor="ctr">
            <a:normAutofit/>
          </a:bodyPr>
          <a:lstStyle/>
          <a:p>
            <a:r>
              <a:rPr lang="en-US" b="1" dirty="0">
                <a:solidFill>
                  <a:schemeClr val="accent1"/>
                </a:solidFill>
              </a:rPr>
              <a:t>Johnson Transformation</a:t>
            </a:r>
          </a:p>
        </p:txBody>
      </p:sp>
      <p:sp>
        <p:nvSpPr>
          <p:cNvPr id="21" name="Rectangle 20">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 name="TextBox 9">
            <a:extLst>
              <a:ext uri="{FF2B5EF4-FFF2-40B4-BE49-F238E27FC236}">
                <a16:creationId xmlns:a16="http://schemas.microsoft.com/office/drawing/2014/main" id="{7D19706A-E33D-FBB2-7CB0-B9512AC7DB43}"/>
              </a:ext>
            </a:extLst>
          </p:cNvPr>
          <p:cNvSpPr txBox="1"/>
          <p:nvPr/>
        </p:nvSpPr>
        <p:spPr>
          <a:xfrm>
            <a:off x="1115568" y="2481943"/>
            <a:ext cx="10168128" cy="3695020"/>
          </a:xfrm>
          <a:prstGeom prst="rect">
            <a:avLst/>
          </a:prstGeo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2000" b="0" i="0" dirty="0">
                <a:effectLst/>
              </a:rPr>
              <a:t>The Johnson Transformation relies on the fact that any function of a normal random variable is also normal. Suppose we have a random variable X that is not normally distributed. We can create a new random variable Y=g(X) where g() is a function that transforms X into a new random variable Y that is normally distributed. If we can find such a function g(), then we can use Y in place of X in any statistical analysis that assumes normality.</a:t>
            </a:r>
          </a:p>
          <a:p>
            <a:pPr indent="-228600">
              <a:lnSpc>
                <a:spcPct val="90000"/>
              </a:lnSpc>
              <a:spcAft>
                <a:spcPts val="600"/>
              </a:spcAft>
              <a:buFont typeface="Arial" panose="020B0604020202020204" pitchFamily="34" charset="0"/>
              <a:buChar char="•"/>
            </a:pPr>
            <a:r>
              <a:rPr lang="en-US" sz="2000" b="0" i="0" dirty="0">
                <a:effectLst/>
              </a:rPr>
              <a:t>There are several cases where the Johnson Transformation can be used, but the most common case is when X is skewed to the left or right. In these cases, the transformation can be used to create normally distributed variables from skew variables. </a:t>
            </a:r>
          </a:p>
          <a:p>
            <a:pPr indent="-228600">
              <a:lnSpc>
                <a:spcPct val="90000"/>
              </a:lnSpc>
              <a:spcAft>
                <a:spcPts val="600"/>
              </a:spcAft>
              <a:buFont typeface="Arial" panose="020B0604020202020204" pitchFamily="34" charset="0"/>
              <a:buChar char="•"/>
            </a:pPr>
            <a:r>
              <a:rPr lang="en-US" sz="2000" b="0" i="0" dirty="0">
                <a:effectLst/>
              </a:rPr>
              <a:t>The advantage of using the Johnson Transformation is that it preserves many of the features of the original skewed distribution</a:t>
            </a:r>
            <a:r>
              <a:rPr lang="en-US" sz="2000" dirty="0"/>
              <a:t>. In addition, it’s not subject to positive data as it is available for any data values including negative values. It’s very powerful for determining an appropriate distribution and can by applied to cases which Box-Cox transformation does not fit. </a:t>
            </a:r>
            <a:endParaRPr lang="en-US" sz="2000" b="0" i="0" dirty="0">
              <a:effectLst/>
            </a:endParaRPr>
          </a:p>
          <a:p>
            <a:pPr indent="-228600">
              <a:lnSpc>
                <a:spcPct val="90000"/>
              </a:lnSpc>
              <a:spcAft>
                <a:spcPts val="600"/>
              </a:spcAft>
              <a:buFont typeface="Arial" panose="020B0604020202020204" pitchFamily="34" charset="0"/>
              <a:buChar char="•"/>
            </a:pPr>
            <a:endParaRPr lang="en-US" sz="2000" dirty="0"/>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a:xfrm>
            <a:off x="8540496" y="6356350"/>
            <a:ext cx="2743200" cy="365125"/>
          </a:xfrm>
        </p:spPr>
        <p:txBody>
          <a:bodyPr vert="horz" lIns="91440" tIns="45720" rIns="91440" bIns="45720" rtlCol="0" anchor="ctr">
            <a:normAutofit/>
          </a:bodyPr>
          <a:lstStyle/>
          <a:p>
            <a:pPr>
              <a:spcAft>
                <a:spcPts val="600"/>
              </a:spcAft>
            </a:pPr>
            <a:fld id="{5C35FCF4-C3EF-BD43-82E0-05BC237DAD2A}" type="slidenum">
              <a:rPr lang="en-US">
                <a:solidFill>
                  <a:schemeClr val="tx1">
                    <a:lumMod val="50000"/>
                    <a:lumOff val="50000"/>
                  </a:schemeClr>
                </a:solidFill>
              </a:rPr>
              <a:pPr>
                <a:spcAft>
                  <a:spcPts val="600"/>
                </a:spcAft>
              </a:pPr>
              <a:t>67</a:t>
            </a:fld>
            <a:endParaRPr lang="en-US">
              <a:solidFill>
                <a:schemeClr val="tx1">
                  <a:lumMod val="50000"/>
                  <a:lumOff val="50000"/>
                </a:schemeClr>
              </a:solidFill>
            </a:endParaRPr>
          </a:p>
        </p:txBody>
      </p:sp>
      <p:pic>
        <p:nvPicPr>
          <p:cNvPr id="11" name="Picture 10" descr="Shape&#10;&#10;Description automatically generated with medium confidence">
            <a:extLst>
              <a:ext uri="{FF2B5EF4-FFF2-40B4-BE49-F238E27FC236}">
                <a16:creationId xmlns:a16="http://schemas.microsoft.com/office/drawing/2014/main" id="{3767E019-9684-F8A5-2A80-388D432057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9293166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75F0E-F7F0-3EA3-D42E-592F0614BD5A}"/>
              </a:ext>
            </a:extLst>
          </p:cNvPr>
          <p:cNvSpPr>
            <a:spLocks noGrp="1"/>
          </p:cNvSpPr>
          <p:nvPr>
            <p:ph type="title"/>
          </p:nvPr>
        </p:nvSpPr>
        <p:spPr/>
        <p:txBody>
          <a:bodyPr/>
          <a:lstStyle/>
          <a:p>
            <a:r>
              <a:rPr lang="en-US" b="1" dirty="0">
                <a:solidFill>
                  <a:schemeClr val="accent1"/>
                </a:solidFill>
              </a:rPr>
              <a:t>Four types of Johnson Transforms</a:t>
            </a:r>
          </a:p>
        </p:txBody>
      </p:sp>
      <p:sp>
        <p:nvSpPr>
          <p:cNvPr id="3" name="Content Placeholder 2">
            <a:extLst>
              <a:ext uri="{FF2B5EF4-FFF2-40B4-BE49-F238E27FC236}">
                <a16:creationId xmlns:a16="http://schemas.microsoft.com/office/drawing/2014/main" id="{3D53FF1E-F911-6A5C-652A-E92CE2CBF5E4}"/>
              </a:ext>
            </a:extLst>
          </p:cNvPr>
          <p:cNvSpPr>
            <a:spLocks noGrp="1"/>
          </p:cNvSpPr>
          <p:nvPr>
            <p:ph idx="1"/>
          </p:nvPr>
        </p:nvSpPr>
        <p:spPr/>
        <p:txBody>
          <a:bodyPr>
            <a:normAutofit fontScale="70000" lnSpcReduction="20000"/>
          </a:bodyPr>
          <a:lstStyle/>
          <a:p>
            <a:r>
              <a:rPr lang="en-US" dirty="0"/>
              <a:t>The linear transformation is the most common and simplest form of the Johnson Transformation. It transforms data by adding or subtracting a constant and then multiplying or dividing by another constant. This transformation creates a new variable that is linearly related to the original variable.</a:t>
            </a:r>
          </a:p>
          <a:p>
            <a:endParaRPr lang="en-US" dirty="0"/>
          </a:p>
          <a:p>
            <a:r>
              <a:rPr lang="en-US" dirty="0"/>
              <a:t>Cumulative probability transformations are used when you want to preserve information about how likely it is for values to fall above or below certain thresholds. These transformations are especially useful for extreme value analysis.</a:t>
            </a:r>
          </a:p>
          <a:p>
            <a:endParaRPr lang="en-US" dirty="0"/>
          </a:p>
          <a:p>
            <a:r>
              <a:rPr lang="en-US" dirty="0"/>
              <a:t>Uniform transformations are used when you want to create variables that are uniformly distributed between 0 and 1. These transformed variables can then be used in Monte Carlo simulations.</a:t>
            </a:r>
          </a:p>
          <a:p>
            <a:endParaRPr lang="en-US" dirty="0"/>
          </a:p>
          <a:p>
            <a:r>
              <a:rPr lang="en-US" dirty="0"/>
              <a:t>Logit transformations are used when you want to create dummy variables from categorical data. Dummy variables are commonly used in regression analysis.</a:t>
            </a:r>
          </a:p>
        </p:txBody>
      </p:sp>
      <p:pic>
        <p:nvPicPr>
          <p:cNvPr id="4" name="Picture 3" descr="Shape&#10;&#10;Description automatically generated with medium confidence">
            <a:extLst>
              <a:ext uri="{FF2B5EF4-FFF2-40B4-BE49-F238E27FC236}">
                <a16:creationId xmlns:a16="http://schemas.microsoft.com/office/drawing/2014/main" id="{1771D3EB-41D3-9CD2-DF3A-8895B15DF1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340DC385-BCD2-12B8-E798-35213A3EE9B5}"/>
              </a:ext>
            </a:extLst>
          </p:cNvPr>
          <p:cNvSpPr>
            <a:spLocks noGrp="1"/>
          </p:cNvSpPr>
          <p:nvPr>
            <p:ph type="sldNum" sz="quarter" idx="12"/>
          </p:nvPr>
        </p:nvSpPr>
        <p:spPr/>
        <p:txBody>
          <a:bodyPr/>
          <a:lstStyle/>
          <a:p>
            <a:fld id="{998FC6E2-3800-4EB0-A18D-3856D6660061}" type="slidenum">
              <a:rPr lang="en-US" smtClean="0"/>
              <a:t>68</a:t>
            </a:fld>
            <a:endParaRPr lang="en-US"/>
          </a:p>
        </p:txBody>
      </p:sp>
    </p:spTree>
    <p:extLst>
      <p:ext uri="{BB962C8B-B14F-4D97-AF65-F5344CB8AC3E}">
        <p14:creationId xmlns:p14="http://schemas.microsoft.com/office/powerpoint/2010/main" val="39727421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Important points about OLS regression</a:t>
            </a: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69</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p:txBody>
          <a:bodyPr>
            <a:normAutofit/>
          </a:bodyPr>
          <a:lstStyle/>
          <a:p>
            <a:r>
              <a:rPr lang="en-CA" dirty="0"/>
              <a:t>There must be linear relationship between independent and dependent variables </a:t>
            </a:r>
          </a:p>
          <a:p>
            <a:r>
              <a:rPr lang="en-CA" dirty="0"/>
              <a:t>Multiple regression suffers from multicollinearity and heteroskedasticity </a:t>
            </a:r>
          </a:p>
          <a:p>
            <a:r>
              <a:rPr lang="en-CA" dirty="0"/>
              <a:t>Linear Regression is very sensitive to Outliers. It can terribly affect the regression line and eventually the forecasted values </a:t>
            </a:r>
          </a:p>
          <a:p>
            <a:r>
              <a:rPr lang="en-CA" dirty="0"/>
              <a:t>Multicollinearity can increase the variance of the coefficient estimates and make the estimates very sensitive to minor changes in the model. The result is that the coefficient estimates are unstable. </a:t>
            </a:r>
          </a:p>
          <a:p>
            <a:endParaRPr lang="en-CA" dirty="0"/>
          </a:p>
          <a:p>
            <a:endParaRPr lang="en-CA" dirty="0"/>
          </a:p>
        </p:txBody>
      </p:sp>
    </p:spTree>
    <p:extLst>
      <p:ext uri="{BB962C8B-B14F-4D97-AF65-F5344CB8AC3E}">
        <p14:creationId xmlns:p14="http://schemas.microsoft.com/office/powerpoint/2010/main" val="2850120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7E312-9AC6-8FAC-C4BC-DFAD299C92A3}"/>
              </a:ext>
            </a:extLst>
          </p:cNvPr>
          <p:cNvSpPr>
            <a:spLocks noGrp="1"/>
          </p:cNvSpPr>
          <p:nvPr>
            <p:ph type="title"/>
          </p:nvPr>
        </p:nvSpPr>
        <p:spPr/>
        <p:txBody>
          <a:bodyPr/>
          <a:lstStyle/>
          <a:p>
            <a:r>
              <a:rPr lang="en-US" dirty="0"/>
              <a:t>Plots</a:t>
            </a:r>
          </a:p>
        </p:txBody>
      </p:sp>
      <p:sp>
        <p:nvSpPr>
          <p:cNvPr id="3" name="Content Placeholder 2">
            <a:extLst>
              <a:ext uri="{FF2B5EF4-FFF2-40B4-BE49-F238E27FC236}">
                <a16:creationId xmlns:a16="http://schemas.microsoft.com/office/drawing/2014/main" id="{1C7486EA-F453-87AC-1CFD-A5811021E145}"/>
              </a:ext>
            </a:extLst>
          </p:cNvPr>
          <p:cNvSpPr>
            <a:spLocks noGrp="1"/>
          </p:cNvSpPr>
          <p:nvPr>
            <p:ph sz="half" idx="1"/>
          </p:nvPr>
        </p:nvSpPr>
        <p:spPr/>
        <p:txBody>
          <a:bodyPr>
            <a:normAutofit/>
          </a:bodyPr>
          <a:lstStyle/>
          <a:p>
            <a:r>
              <a:rPr lang="en-US" dirty="0"/>
              <a:t>R: plot()</a:t>
            </a:r>
          </a:p>
          <a:p>
            <a:r>
              <a:rPr lang="en-US" dirty="0"/>
              <a:t>Pros:</a:t>
            </a:r>
          </a:p>
          <a:p>
            <a:pPr lvl="1"/>
            <a:r>
              <a:rPr lang="en-US" dirty="0"/>
              <a:t>Easy to write and learn by heart</a:t>
            </a:r>
          </a:p>
          <a:p>
            <a:r>
              <a:rPr lang="en-US" dirty="0"/>
              <a:t>Cons:</a:t>
            </a:r>
          </a:p>
          <a:p>
            <a:pPr lvl="1"/>
            <a:r>
              <a:rPr lang="en-US" dirty="0"/>
              <a:t>Does not incorporate advanced functions such as fitting curves to points</a:t>
            </a:r>
          </a:p>
          <a:p>
            <a:r>
              <a:rPr lang="en-US" dirty="0"/>
              <a:t>Multiple figures in one panel</a:t>
            </a:r>
          </a:p>
          <a:p>
            <a:pPr lvl="1"/>
            <a:r>
              <a:rPr lang="en-US" dirty="0"/>
              <a:t>par(</a:t>
            </a:r>
            <a:r>
              <a:rPr lang="en-US" dirty="0" err="1"/>
              <a:t>mfrow</a:t>
            </a:r>
            <a:r>
              <a:rPr lang="en-US" dirty="0"/>
              <a:t>=c(</a:t>
            </a:r>
            <a:r>
              <a:rPr lang="en-US" dirty="0" err="1"/>
              <a:t>nrow</a:t>
            </a:r>
            <a:r>
              <a:rPr lang="en-US" dirty="0"/>
              <a:t>, </a:t>
            </a:r>
            <a:r>
              <a:rPr lang="en-US" dirty="0" err="1"/>
              <a:t>ncol</a:t>
            </a:r>
            <a:r>
              <a:rPr lang="en-US" dirty="0"/>
              <a:t>))</a:t>
            </a:r>
          </a:p>
        </p:txBody>
      </p:sp>
      <p:sp>
        <p:nvSpPr>
          <p:cNvPr id="4" name="Content Placeholder 3">
            <a:extLst>
              <a:ext uri="{FF2B5EF4-FFF2-40B4-BE49-F238E27FC236}">
                <a16:creationId xmlns:a16="http://schemas.microsoft.com/office/drawing/2014/main" id="{3C4BAA85-5D7F-8643-1EDB-F2B066F2B017}"/>
              </a:ext>
            </a:extLst>
          </p:cNvPr>
          <p:cNvSpPr>
            <a:spLocks noGrp="1"/>
          </p:cNvSpPr>
          <p:nvPr>
            <p:ph sz="half" idx="2"/>
          </p:nvPr>
        </p:nvSpPr>
        <p:spPr/>
        <p:txBody>
          <a:bodyPr>
            <a:normAutofit/>
          </a:bodyPr>
          <a:lstStyle/>
          <a:p>
            <a:r>
              <a:rPr lang="en-US" dirty="0"/>
              <a:t>ggplot2 package: </a:t>
            </a:r>
            <a:r>
              <a:rPr lang="en-US" dirty="0" err="1"/>
              <a:t>ggplot</a:t>
            </a:r>
            <a:r>
              <a:rPr lang="en-US" dirty="0"/>
              <a:t>()</a:t>
            </a:r>
          </a:p>
          <a:p>
            <a:r>
              <a:rPr lang="en-US" dirty="0"/>
              <a:t>Pros:</a:t>
            </a:r>
          </a:p>
          <a:p>
            <a:pPr lvl="1"/>
            <a:r>
              <a:rPr lang="en-US" dirty="0"/>
              <a:t>Multiple choices, high-level functions</a:t>
            </a:r>
          </a:p>
          <a:p>
            <a:r>
              <a:rPr lang="en-US" dirty="0"/>
              <a:t>Cons:</a:t>
            </a:r>
          </a:p>
          <a:p>
            <a:pPr lvl="1"/>
            <a:r>
              <a:rPr lang="en-US" dirty="0"/>
              <a:t>It takes a while to understand and learn the functions by heart</a:t>
            </a:r>
          </a:p>
          <a:p>
            <a:r>
              <a:rPr lang="en-US" dirty="0"/>
              <a:t>Multiple figures in one panel</a:t>
            </a:r>
          </a:p>
          <a:p>
            <a:pPr lvl="1"/>
            <a:r>
              <a:rPr lang="en-US" dirty="0" err="1"/>
              <a:t>grid.arrange</a:t>
            </a:r>
            <a:r>
              <a:rPr lang="en-US" dirty="0"/>
              <a:t>(p1,p2, </a:t>
            </a:r>
            <a:r>
              <a:rPr lang="en-US" dirty="0" err="1"/>
              <a:t>nrow</a:t>
            </a:r>
            <a:r>
              <a:rPr lang="en-US" dirty="0"/>
              <a:t> = 3,top = “Title"). </a:t>
            </a:r>
          </a:p>
        </p:txBody>
      </p:sp>
      <p:sp>
        <p:nvSpPr>
          <p:cNvPr id="5" name="Slide Number Placeholder 4">
            <a:extLst>
              <a:ext uri="{FF2B5EF4-FFF2-40B4-BE49-F238E27FC236}">
                <a16:creationId xmlns:a16="http://schemas.microsoft.com/office/drawing/2014/main" id="{A8F92C38-963C-9434-4822-C36B571011AC}"/>
              </a:ext>
            </a:extLst>
          </p:cNvPr>
          <p:cNvSpPr>
            <a:spLocks noGrp="1"/>
          </p:cNvSpPr>
          <p:nvPr>
            <p:ph type="sldNum" sz="quarter" idx="12"/>
          </p:nvPr>
        </p:nvSpPr>
        <p:spPr/>
        <p:txBody>
          <a:bodyPr/>
          <a:lstStyle/>
          <a:p>
            <a:fld id="{998FC6E2-3800-4EB0-A18D-3856D6660061}" type="slidenum">
              <a:rPr lang="en-US" smtClean="0"/>
              <a:t>7</a:t>
            </a:fld>
            <a:endParaRPr lang="en-US"/>
          </a:p>
        </p:txBody>
      </p:sp>
    </p:spTree>
    <p:extLst>
      <p:ext uri="{BB962C8B-B14F-4D97-AF65-F5344CB8AC3E}">
        <p14:creationId xmlns:p14="http://schemas.microsoft.com/office/powerpoint/2010/main" val="112219432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514A9-79B2-A839-860F-F86846DC2D05}"/>
              </a:ext>
            </a:extLst>
          </p:cNvPr>
          <p:cNvSpPr>
            <a:spLocks noGrp="1"/>
          </p:cNvSpPr>
          <p:nvPr>
            <p:ph type="title"/>
          </p:nvPr>
        </p:nvSpPr>
        <p:spPr>
          <a:xfrm>
            <a:off x="2111415" y="2668487"/>
            <a:ext cx="8618317" cy="1325563"/>
          </a:xfrm>
        </p:spPr>
        <p:txBody>
          <a:bodyPr/>
          <a:lstStyle/>
          <a:p>
            <a:r>
              <a:rPr lang="en-CA" b="1" dirty="0">
                <a:solidFill>
                  <a:schemeClr val="accent1"/>
                </a:solidFill>
              </a:rPr>
              <a:t>The example R code for the dataset</a:t>
            </a:r>
            <a:endParaRPr lang="en-US" dirty="0"/>
          </a:p>
        </p:txBody>
      </p:sp>
      <p:pic>
        <p:nvPicPr>
          <p:cNvPr id="3" name="Picture 2" descr="Shape&#10;&#10;Description automatically generated with medium confidence">
            <a:extLst>
              <a:ext uri="{FF2B5EF4-FFF2-40B4-BE49-F238E27FC236}">
                <a16:creationId xmlns:a16="http://schemas.microsoft.com/office/drawing/2014/main" id="{70D97482-6CEA-D879-2B01-FCD246A1D3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33533209-E9B5-1A01-5734-F20E87692BE8}"/>
              </a:ext>
            </a:extLst>
          </p:cNvPr>
          <p:cNvSpPr>
            <a:spLocks noGrp="1"/>
          </p:cNvSpPr>
          <p:nvPr>
            <p:ph type="sldNum" sz="quarter" idx="12"/>
          </p:nvPr>
        </p:nvSpPr>
        <p:spPr/>
        <p:txBody>
          <a:bodyPr/>
          <a:lstStyle/>
          <a:p>
            <a:fld id="{998FC6E2-3800-4EB0-A18D-3856D6660061}" type="slidenum">
              <a:rPr lang="en-US" smtClean="0"/>
              <a:t>70</a:t>
            </a:fld>
            <a:endParaRPr lang="en-US"/>
          </a:p>
        </p:txBody>
      </p:sp>
    </p:spTree>
    <p:extLst>
      <p:ext uri="{BB962C8B-B14F-4D97-AF65-F5344CB8AC3E}">
        <p14:creationId xmlns:p14="http://schemas.microsoft.com/office/powerpoint/2010/main" val="204260961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890FE5D-3EF9-DDAF-05DC-684C751C45E6}"/>
              </a:ext>
            </a:extLst>
          </p:cNvPr>
          <p:cNvSpPr>
            <a:spLocks noGrp="1"/>
          </p:cNvSpPr>
          <p:nvPr>
            <p:ph type="title"/>
          </p:nvPr>
        </p:nvSpPr>
        <p:spPr>
          <a:xfrm>
            <a:off x="686834" y="1153572"/>
            <a:ext cx="3200400" cy="4461163"/>
          </a:xfrm>
        </p:spPr>
        <p:txBody>
          <a:bodyPr>
            <a:normAutofit/>
          </a:bodyPr>
          <a:lstStyle/>
          <a:p>
            <a:r>
              <a:rPr lang="en-US" sz="3700">
                <a:solidFill>
                  <a:srgbClr val="FFFFFF"/>
                </a:solidFill>
              </a:rPr>
              <a:t>When to use Data Transformation</a:t>
            </a: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9496F5A-9EDD-99E2-3229-F35871A1ED21}"/>
              </a:ext>
            </a:extLst>
          </p:cNvPr>
          <p:cNvSpPr>
            <a:spLocks noGrp="1"/>
          </p:cNvSpPr>
          <p:nvPr>
            <p:ph idx="1"/>
          </p:nvPr>
        </p:nvSpPr>
        <p:spPr>
          <a:xfrm>
            <a:off x="4447308" y="226142"/>
            <a:ext cx="6906491" cy="6558115"/>
          </a:xfrm>
        </p:spPr>
        <p:txBody>
          <a:bodyPr anchor="ctr">
            <a:normAutofit/>
          </a:bodyPr>
          <a:lstStyle/>
          <a:p>
            <a:r>
              <a:rPr lang="en-US" sz="1400" dirty="0"/>
              <a:t>1. When the data is non-normal</a:t>
            </a:r>
          </a:p>
          <a:p>
            <a:r>
              <a:rPr lang="en-US" sz="1400" dirty="0"/>
              <a:t>One reason to use data transformation is when the data is non-normal. Non-normal data is data that does not follow a normal distribution, which is a symmetrical bell-shaped curve. Many statistical tests assume that the data is normal, so transforming non-normal data can help to make the results of these tests more accurate.</a:t>
            </a:r>
          </a:p>
          <a:p>
            <a:r>
              <a:rPr lang="en-US" sz="1400" dirty="0"/>
              <a:t>2. When the data is skewed</a:t>
            </a:r>
          </a:p>
          <a:p>
            <a:r>
              <a:rPr lang="en-US" sz="1400" dirty="0"/>
              <a:t>Another reason to use data transformation is when the data is skewed. Skewed data is data that is not evenly distributed, with most of the values clustered around one side of the distribution. Skewed data can often be transformed into a more normal distribution, which can be helpful for statistical testing.</a:t>
            </a:r>
          </a:p>
          <a:p>
            <a:r>
              <a:rPr lang="en-US" sz="1400" dirty="0"/>
              <a:t>3. When the data has outliers</a:t>
            </a:r>
          </a:p>
          <a:p>
            <a:r>
              <a:rPr lang="en-US" sz="1400" dirty="0"/>
              <a:t>Outliers are extreme values that are significantly different from the rest of the data. When outliers are present, they can often have a significant impact on the results of statistical tests. Therefore, it can be helpful to transform the data in order to reduce the impact of outliers on the results.</a:t>
            </a:r>
          </a:p>
          <a:p>
            <a:r>
              <a:rPr lang="en-US" sz="1400" dirty="0"/>
              <a:t>4. When you want to compare two or more groups of data</a:t>
            </a:r>
          </a:p>
          <a:p>
            <a:r>
              <a:rPr lang="en-US" sz="1400" dirty="0"/>
              <a:t>Another reason to use transformation is when you want to compare two or more groups of data. Some statistical tests require that the groups being compared have equal variance, which is a measure of how spread out the values are within a group. Transforming the data can often help to </a:t>
            </a:r>
            <a:r>
              <a:rPr lang="en-US" sz="1400" dirty="0" err="1"/>
              <a:t>equalise</a:t>
            </a:r>
            <a:r>
              <a:rPr lang="en-US" sz="1400" dirty="0"/>
              <a:t> the variance between groups, which can make comparisons more accurate.</a:t>
            </a:r>
          </a:p>
          <a:p>
            <a:r>
              <a:rPr lang="en-US" sz="1400" dirty="0"/>
              <a:t>5. When you want to </a:t>
            </a:r>
            <a:r>
              <a:rPr lang="en-US" sz="1400" dirty="0" err="1"/>
              <a:t>stabilise</a:t>
            </a:r>
            <a:r>
              <a:rPr lang="en-US" sz="1400" dirty="0"/>
              <a:t> variance over time</a:t>
            </a:r>
          </a:p>
          <a:p>
            <a:r>
              <a:rPr lang="en-US" sz="1400" dirty="0"/>
              <a:t>If you have data that was collected over time, you may want to use transformation in order to </a:t>
            </a:r>
            <a:r>
              <a:rPr lang="en-US" sz="1400" dirty="0" err="1"/>
              <a:t>stabilise</a:t>
            </a:r>
            <a:r>
              <a:rPr lang="en-US" sz="1400" dirty="0"/>
              <a:t> variance over time. Variance </a:t>
            </a:r>
            <a:r>
              <a:rPr lang="en-US" sz="1400" dirty="0" err="1"/>
              <a:t>stabilisation</a:t>
            </a:r>
            <a:r>
              <a:rPr lang="en-US" sz="1400" dirty="0"/>
              <a:t> helps to ensure that any changes in the mean are not due simply to changes in variance over time, which can make interpretation of results more difficult</a:t>
            </a:r>
          </a:p>
        </p:txBody>
      </p:sp>
      <p:sp>
        <p:nvSpPr>
          <p:cNvPr id="4" name="Slide Number Placeholder 3">
            <a:extLst>
              <a:ext uri="{FF2B5EF4-FFF2-40B4-BE49-F238E27FC236}">
                <a16:creationId xmlns:a16="http://schemas.microsoft.com/office/drawing/2014/main" id="{B6CB5DCD-3096-D93C-7DC9-342AFEEEE7CD}"/>
              </a:ext>
            </a:extLst>
          </p:cNvPr>
          <p:cNvSpPr>
            <a:spLocks noGrp="1"/>
          </p:cNvSpPr>
          <p:nvPr>
            <p:ph type="sldNum" sz="quarter" idx="12"/>
          </p:nvPr>
        </p:nvSpPr>
        <p:spPr/>
        <p:txBody>
          <a:bodyPr/>
          <a:lstStyle/>
          <a:p>
            <a:fld id="{998FC6E2-3800-4EB0-A18D-3856D6660061}" type="slidenum">
              <a:rPr lang="en-US" smtClean="0"/>
              <a:t>71</a:t>
            </a:fld>
            <a:endParaRPr lang="en-US"/>
          </a:p>
        </p:txBody>
      </p:sp>
    </p:spTree>
    <p:extLst>
      <p:ext uri="{BB962C8B-B14F-4D97-AF65-F5344CB8AC3E}">
        <p14:creationId xmlns:p14="http://schemas.microsoft.com/office/powerpoint/2010/main" val="25738417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2"/>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2333297"/>
            <a:ext cx="4840010" cy="3843666"/>
          </a:xfrm>
        </p:spPr>
        <p:txBody>
          <a:bodyPr>
            <a:normAutofit/>
          </a:bodyPr>
          <a:lstStyle/>
          <a:p>
            <a:r>
              <a:rPr lang="en-US" sz="2000" dirty="0"/>
              <a:t>Statistics: </a:t>
            </a:r>
          </a:p>
          <a:p>
            <a:r>
              <a:rPr lang="en-US" sz="2000" dirty="0"/>
              <a:t>Code:</a:t>
            </a:r>
          </a:p>
          <a:p>
            <a:pPr lvl="1"/>
            <a:endParaRPr lang="en-US" sz="2000" dirty="0"/>
          </a:p>
          <a:p>
            <a:endParaRPr lang="en-US" sz="2000" dirty="0"/>
          </a:p>
        </p:txBody>
      </p:sp>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2725F1EF-F137-ED35-505C-11EE7A7AAF31}"/>
              </a:ext>
            </a:extLst>
          </p:cNvPr>
          <p:cNvSpPr>
            <a:spLocks noGrp="1"/>
          </p:cNvSpPr>
          <p:nvPr>
            <p:ph type="sldNum" sz="quarter" idx="12"/>
          </p:nvPr>
        </p:nvSpPr>
        <p:spPr/>
        <p:txBody>
          <a:bodyPr/>
          <a:lstStyle/>
          <a:p>
            <a:fld id="{998FC6E2-3800-4EB0-A18D-3856D6660061}" type="slidenum">
              <a:rPr lang="en-US" smtClean="0"/>
              <a:t>72</a:t>
            </a:fld>
            <a:endParaRPr lang="en-US"/>
          </a:p>
        </p:txBody>
      </p:sp>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797634-69F0-38E7-E4C1-6B8A389B476C}"/>
              </a:ext>
            </a:extLst>
          </p:cNvPr>
          <p:cNvSpPr>
            <a:spLocks noGrp="1"/>
          </p:cNvSpPr>
          <p:nvPr>
            <p:ph type="title"/>
          </p:nvPr>
        </p:nvSpPr>
        <p:spPr/>
        <p:txBody>
          <a:bodyPr/>
          <a:lstStyle/>
          <a:p>
            <a:r>
              <a:rPr lang="en-CA" sz="4400" dirty="0">
                <a:solidFill>
                  <a:srgbClr val="0070C0"/>
                </a:solidFill>
                <a:latin typeface="+mj-lt"/>
              </a:rPr>
              <a:t>Assumptions</a:t>
            </a:r>
            <a:endParaRPr lang="en-US" dirty="0"/>
          </a:p>
        </p:txBody>
      </p:sp>
      <p:graphicFrame>
        <p:nvGraphicFramePr>
          <p:cNvPr id="5" name="Table 5">
            <a:extLst>
              <a:ext uri="{FF2B5EF4-FFF2-40B4-BE49-F238E27FC236}">
                <a16:creationId xmlns:a16="http://schemas.microsoft.com/office/drawing/2014/main" id="{CB680338-6D75-61F4-68A7-83F9EDD99C9F}"/>
              </a:ext>
            </a:extLst>
          </p:cNvPr>
          <p:cNvGraphicFramePr>
            <a:graphicFrameLocks noGrp="1"/>
          </p:cNvGraphicFramePr>
          <p:nvPr>
            <p:ph idx="1"/>
            <p:extLst>
              <p:ext uri="{D42A27DB-BD31-4B8C-83A1-F6EECF244321}">
                <p14:modId xmlns:p14="http://schemas.microsoft.com/office/powerpoint/2010/main" val="2996575105"/>
              </p:ext>
            </p:extLst>
          </p:nvPr>
        </p:nvGraphicFramePr>
        <p:xfrm>
          <a:off x="838200" y="1480392"/>
          <a:ext cx="10955694" cy="4779385"/>
        </p:xfrm>
        <a:graphic>
          <a:graphicData uri="http://schemas.openxmlformats.org/drawingml/2006/table">
            <a:tbl>
              <a:tblPr firstRow="1" bandRow="1">
                <a:tableStyleId>{69012ECD-51FC-41F1-AA8D-1B2483CD663E}</a:tableStyleId>
              </a:tblPr>
              <a:tblGrid>
                <a:gridCol w="450804">
                  <a:extLst>
                    <a:ext uri="{9D8B030D-6E8A-4147-A177-3AD203B41FA5}">
                      <a16:colId xmlns:a16="http://schemas.microsoft.com/office/drawing/2014/main" val="2649797661"/>
                    </a:ext>
                  </a:extLst>
                </a:gridCol>
                <a:gridCol w="1911396">
                  <a:extLst>
                    <a:ext uri="{9D8B030D-6E8A-4147-A177-3AD203B41FA5}">
                      <a16:colId xmlns:a16="http://schemas.microsoft.com/office/drawing/2014/main" val="451808885"/>
                    </a:ext>
                  </a:extLst>
                </a:gridCol>
                <a:gridCol w="2864069">
                  <a:extLst>
                    <a:ext uri="{9D8B030D-6E8A-4147-A177-3AD203B41FA5}">
                      <a16:colId xmlns:a16="http://schemas.microsoft.com/office/drawing/2014/main" val="4028149674"/>
                    </a:ext>
                  </a:extLst>
                </a:gridCol>
                <a:gridCol w="3508739">
                  <a:extLst>
                    <a:ext uri="{9D8B030D-6E8A-4147-A177-3AD203B41FA5}">
                      <a16:colId xmlns:a16="http://schemas.microsoft.com/office/drawing/2014/main" val="682233115"/>
                    </a:ext>
                  </a:extLst>
                </a:gridCol>
                <a:gridCol w="2220686">
                  <a:extLst>
                    <a:ext uri="{9D8B030D-6E8A-4147-A177-3AD203B41FA5}">
                      <a16:colId xmlns:a16="http://schemas.microsoft.com/office/drawing/2014/main" val="1826626529"/>
                    </a:ext>
                  </a:extLst>
                </a:gridCol>
              </a:tblGrid>
              <a:tr h="573145">
                <a:tc>
                  <a:txBody>
                    <a:bodyPr/>
                    <a:lstStyle/>
                    <a:p>
                      <a:endParaRPr lang="en-US" sz="1600"/>
                    </a:p>
                  </a:txBody>
                  <a:tcPr/>
                </a:tc>
                <a:tc>
                  <a:txBody>
                    <a:bodyPr/>
                    <a:lstStyle/>
                    <a:p>
                      <a:r>
                        <a:rPr lang="en-US" sz="1600" dirty="0"/>
                        <a:t>Assumptions</a:t>
                      </a:r>
                    </a:p>
                  </a:txBody>
                  <a:tcPr/>
                </a:tc>
                <a:tc>
                  <a:txBody>
                    <a:bodyPr/>
                    <a:lstStyle/>
                    <a:p>
                      <a:r>
                        <a:rPr lang="en-US" sz="1600" dirty="0"/>
                        <a:t>Descriptions</a:t>
                      </a:r>
                    </a:p>
                  </a:txBody>
                  <a:tcPr/>
                </a:tc>
                <a:tc>
                  <a:txBody>
                    <a:bodyPr/>
                    <a:lstStyle/>
                    <a:p>
                      <a:r>
                        <a:rPr lang="en-US" sz="1600" dirty="0"/>
                        <a:t>Measurements</a:t>
                      </a:r>
                    </a:p>
                  </a:txBody>
                  <a:tcPr/>
                </a:tc>
                <a:tc>
                  <a:txBody>
                    <a:bodyPr/>
                    <a:lstStyle/>
                    <a:p>
                      <a:r>
                        <a:rPr lang="en-US" sz="1600" dirty="0"/>
                        <a:t>Potential actions</a:t>
                      </a:r>
                    </a:p>
                  </a:txBody>
                  <a:tcPr/>
                </a:tc>
                <a:extLst>
                  <a:ext uri="{0D108BD9-81ED-4DB2-BD59-A6C34878D82A}">
                    <a16:rowId xmlns:a16="http://schemas.microsoft.com/office/drawing/2014/main" val="2621494825"/>
                  </a:ext>
                </a:extLst>
              </a:tr>
              <a:tr h="0">
                <a:tc>
                  <a:txBody>
                    <a:bodyPr/>
                    <a:lstStyle/>
                    <a:p>
                      <a:r>
                        <a:rPr lang="en-US" sz="1600" dirty="0"/>
                        <a:t>1</a:t>
                      </a:r>
                    </a:p>
                  </a:txBody>
                  <a:tcPr/>
                </a:tc>
                <a:tc>
                  <a:txBody>
                    <a:bodyPr/>
                    <a:lstStyle/>
                    <a:p>
                      <a:r>
                        <a:rPr lang="en-US" sz="1600" kern="1200" dirty="0">
                          <a:solidFill>
                            <a:schemeClr val="tx1"/>
                          </a:solidFill>
                          <a:latin typeface="+mn-lt"/>
                          <a:ea typeface="+mn-ea"/>
                          <a:cs typeface="+mn-cs"/>
                        </a:rPr>
                        <a:t>Linearity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Relationships between all predictors and the response are linear</a:t>
                      </a:r>
                    </a:p>
                  </a:txBody>
                  <a:tcPr/>
                </a:tc>
                <a:tc>
                  <a:txBody>
                    <a:bodyPr/>
                    <a:lstStyle/>
                    <a:p>
                      <a:r>
                        <a:rPr lang="en-US" sz="1600" dirty="0"/>
                        <a:t>1. residuals – fitted y values plot</a:t>
                      </a:r>
                    </a:p>
                  </a:txBody>
                  <a:tcPr/>
                </a:tc>
                <a:tc>
                  <a:txBody>
                    <a:bodyPr/>
                    <a:lstStyle/>
                    <a:p>
                      <a:r>
                        <a:rPr lang="en-US" sz="1600" dirty="0"/>
                        <a:t>Add high order terms or transform data</a:t>
                      </a:r>
                    </a:p>
                  </a:txBody>
                  <a:tcPr/>
                </a:tc>
                <a:extLst>
                  <a:ext uri="{0D108BD9-81ED-4DB2-BD59-A6C34878D82A}">
                    <a16:rowId xmlns:a16="http://schemas.microsoft.com/office/drawing/2014/main" val="3953132045"/>
                  </a:ext>
                </a:extLst>
              </a:tr>
              <a:tr h="332060">
                <a:tc>
                  <a:txBody>
                    <a:bodyPr/>
                    <a:lstStyle/>
                    <a:p>
                      <a:r>
                        <a:rPr lang="en-US" sz="1600" dirty="0"/>
                        <a:t>2</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Independence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Independence of observations</a:t>
                      </a:r>
                    </a:p>
                  </a:txBody>
                  <a:tcPr/>
                </a:tc>
                <a:tc>
                  <a:txBody>
                    <a:bodyPr/>
                    <a:lstStyle/>
                    <a:p>
                      <a:r>
                        <a:rPr lang="en-US" sz="1600" dirty="0"/>
                        <a:t>1. </a:t>
                      </a:r>
                      <a:r>
                        <a:rPr lang="en-US" altLang="zh-CN" sz="1600" dirty="0"/>
                        <a:t>Residuals</a:t>
                      </a:r>
                      <a:r>
                        <a:rPr lang="zh-CN" altLang="en-US" sz="1600" dirty="0"/>
                        <a:t> </a:t>
                      </a:r>
                      <a:r>
                        <a:rPr lang="en-US" altLang="zh-CN" sz="1600" dirty="0"/>
                        <a:t>vs</a:t>
                      </a:r>
                      <a:r>
                        <a:rPr lang="zh-CN" altLang="en-US" sz="1600" dirty="0"/>
                        <a:t> </a:t>
                      </a:r>
                      <a:r>
                        <a:rPr lang="en-US" altLang="zh-CN" sz="1600" dirty="0"/>
                        <a:t>predictors</a:t>
                      </a:r>
                      <a:endParaRPr lang="en-US" sz="1600" dirty="0"/>
                    </a:p>
                  </a:txBody>
                  <a:tcPr/>
                </a:tc>
                <a:tc>
                  <a:txBody>
                    <a:bodyPr/>
                    <a:lstStyle/>
                    <a:p>
                      <a:r>
                        <a:rPr lang="en-US" sz="1600" dirty="0"/>
                        <a:t>Use other models than MLR</a:t>
                      </a:r>
                    </a:p>
                  </a:txBody>
                  <a:tcPr/>
                </a:tc>
                <a:extLst>
                  <a:ext uri="{0D108BD9-81ED-4DB2-BD59-A6C34878D82A}">
                    <a16:rowId xmlns:a16="http://schemas.microsoft.com/office/drawing/2014/main" val="159633041"/>
                  </a:ext>
                </a:extLst>
              </a:tr>
              <a:tr h="332060">
                <a:tc>
                  <a:txBody>
                    <a:bodyPr/>
                    <a:lstStyle/>
                    <a:p>
                      <a:r>
                        <a:rPr lang="en-US" sz="1600" dirty="0"/>
                        <a:t>3</a:t>
                      </a:r>
                    </a:p>
                  </a:txBody>
                  <a:tcPr/>
                </a:tc>
                <a:tc>
                  <a:txBody>
                    <a:bodyPr/>
                    <a:lstStyle/>
                    <a:p>
                      <a:pPr marL="0" indent="0">
                        <a:buNone/>
                      </a:pPr>
                      <a:r>
                        <a:rPr lang="en-CA" sz="1600" kern="1200" dirty="0">
                          <a:solidFill>
                            <a:schemeClr val="tx1"/>
                          </a:solidFill>
                          <a:latin typeface="+mn-lt"/>
                          <a:ea typeface="+mn-ea"/>
                          <a:cs typeface="+mn-cs"/>
                        </a:rPr>
                        <a:t>Equal Variance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Error term has equal variance given any values of independent variables</a:t>
                      </a:r>
                    </a:p>
                  </a:txBody>
                  <a:tcPr/>
                </a:tc>
                <a:tc>
                  <a:txBody>
                    <a:bodyPr/>
                    <a:lstStyle/>
                    <a:p>
                      <a:pPr marL="342900" indent="-342900">
                        <a:buAutoNum type="arabicPeriod"/>
                      </a:pPr>
                      <a:r>
                        <a:rPr lang="en-US" sz="1600" kern="1200" dirty="0">
                          <a:solidFill>
                            <a:schemeClr val="tx1"/>
                          </a:solidFill>
                          <a:latin typeface="+mn-lt"/>
                          <a:ea typeface="+mn-ea"/>
                          <a:cs typeface="+mn-cs"/>
                        </a:rPr>
                        <a:t>Scale-Location plot. [square root of standardized residuals – fitted y values plot]</a:t>
                      </a:r>
                    </a:p>
                    <a:p>
                      <a:pPr marL="342900" indent="-342900">
                        <a:buAutoNum type="arabicPeriod"/>
                      </a:pPr>
                      <a:r>
                        <a:rPr lang="en-US" sz="1600" kern="1200" dirty="0">
                          <a:solidFill>
                            <a:schemeClr val="tx1"/>
                          </a:solidFill>
                          <a:latin typeface="+mn-lt"/>
                          <a:ea typeface="+mn-ea"/>
                          <a:cs typeface="+mn-cs"/>
                        </a:rPr>
                        <a:t>Breusch-Pagan test (H0: no hetero)</a:t>
                      </a:r>
                    </a:p>
                  </a:txBody>
                  <a:tcPr/>
                </a:tc>
                <a:tc>
                  <a:txBody>
                    <a:bodyPr/>
                    <a:lstStyle/>
                    <a:p>
                      <a:r>
                        <a:rPr lang="en-US" sz="1600" dirty="0"/>
                        <a:t>Add high order terms or transform data</a:t>
                      </a:r>
                    </a:p>
                  </a:txBody>
                  <a:tcPr/>
                </a:tc>
                <a:extLst>
                  <a:ext uri="{0D108BD9-81ED-4DB2-BD59-A6C34878D82A}">
                    <a16:rowId xmlns:a16="http://schemas.microsoft.com/office/drawing/2014/main" val="2160156657"/>
                  </a:ext>
                </a:extLst>
              </a:tr>
              <a:tr h="332060">
                <a:tc>
                  <a:txBody>
                    <a:bodyPr/>
                    <a:lstStyle/>
                    <a:p>
                      <a:r>
                        <a:rPr lang="en-US" sz="1600" dirty="0"/>
                        <a:t>4</a:t>
                      </a:r>
                    </a:p>
                  </a:txBody>
                  <a:tcPr/>
                </a:tc>
                <a:tc>
                  <a:txBody>
                    <a:bodyPr/>
                    <a:lstStyle/>
                    <a:p>
                      <a:pPr marL="0" indent="0">
                        <a:buNone/>
                      </a:pPr>
                      <a:r>
                        <a:rPr lang="en-CA" sz="1600" kern="1200" dirty="0">
                          <a:solidFill>
                            <a:schemeClr val="tx1"/>
                          </a:solidFill>
                          <a:latin typeface="+mn-lt"/>
                          <a:ea typeface="+mn-ea"/>
                          <a:cs typeface="+mn-cs"/>
                        </a:rPr>
                        <a:t>Normality Assumption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600" kern="1200" dirty="0">
                          <a:solidFill>
                            <a:schemeClr val="tx1"/>
                          </a:solidFill>
                          <a:latin typeface="+mn-lt"/>
                          <a:ea typeface="+mn-ea"/>
                          <a:cs typeface="+mn-cs"/>
                        </a:rPr>
                        <a:t>Error term is normally distributed</a:t>
                      </a:r>
                    </a:p>
                  </a:txBody>
                  <a:tcPr/>
                </a:tc>
                <a:tc>
                  <a:txBody>
                    <a:bodyPr/>
                    <a:lstStyle/>
                    <a:p>
                      <a:pPr marL="342900" indent="-342900">
                        <a:buFont typeface="+mj-lt"/>
                        <a:buAutoNum type="arabicPeriod"/>
                      </a:pPr>
                      <a:r>
                        <a:rPr lang="en-US" sz="1600" kern="1200" dirty="0">
                          <a:solidFill>
                            <a:schemeClr val="tx1"/>
                          </a:solidFill>
                          <a:latin typeface="+mn-lt"/>
                          <a:ea typeface="+mn-ea"/>
                          <a:cs typeface="+mn-cs"/>
                        </a:rPr>
                        <a:t>Histogram Normal probability plot</a:t>
                      </a:r>
                    </a:p>
                    <a:p>
                      <a:pPr marL="342900" indent="-342900">
                        <a:buFont typeface="+mj-lt"/>
                        <a:buAutoNum type="arabicPeriod"/>
                      </a:pPr>
                      <a:r>
                        <a:rPr lang="en-US" sz="1600" kern="1200" dirty="0">
                          <a:solidFill>
                            <a:schemeClr val="tx1"/>
                          </a:solidFill>
                          <a:latin typeface="+mn-lt"/>
                          <a:ea typeface="+mn-ea"/>
                          <a:cs typeface="+mn-cs"/>
                        </a:rPr>
                        <a:t>Q-Q plot</a:t>
                      </a:r>
                    </a:p>
                    <a:p>
                      <a:pPr marL="342900" indent="-342900">
                        <a:buFont typeface="+mj-lt"/>
                        <a:buAutoNum type="arabicPeriod"/>
                      </a:pPr>
                      <a:r>
                        <a:rPr lang="en-US" sz="1600" kern="1200" dirty="0">
                          <a:solidFill>
                            <a:schemeClr val="tx1"/>
                          </a:solidFill>
                          <a:latin typeface="+mn-lt"/>
                          <a:ea typeface="+mn-ea"/>
                          <a:cs typeface="+mn-cs"/>
                        </a:rPr>
                        <a:t>Kolmogorov-Smirnov test</a:t>
                      </a:r>
                    </a:p>
                    <a:p>
                      <a:pPr marL="342900" indent="-342900">
                        <a:buFont typeface="+mj-lt"/>
                        <a:buAutoNum type="arabicPeriod"/>
                      </a:pPr>
                      <a:r>
                        <a:rPr lang="en-US" sz="1600" kern="1200" dirty="0">
                          <a:solidFill>
                            <a:schemeClr val="tx1"/>
                          </a:solidFill>
                          <a:latin typeface="+mn-lt"/>
                          <a:ea typeface="+mn-ea"/>
                          <a:cs typeface="+mn-cs"/>
                        </a:rPr>
                        <a:t>Shapiro-Wilk test</a:t>
                      </a:r>
                    </a:p>
                  </a:txBody>
                  <a:tcPr/>
                </a:tc>
                <a:tc>
                  <a:txBody>
                    <a:bodyPr/>
                    <a:lstStyle/>
                    <a:p>
                      <a:endParaRPr lang="en-US" sz="1600"/>
                    </a:p>
                  </a:txBody>
                  <a:tcPr/>
                </a:tc>
                <a:extLst>
                  <a:ext uri="{0D108BD9-81ED-4DB2-BD59-A6C34878D82A}">
                    <a16:rowId xmlns:a16="http://schemas.microsoft.com/office/drawing/2014/main" val="3689367176"/>
                  </a:ext>
                </a:extLst>
              </a:tr>
              <a:tr h="332060">
                <a:tc>
                  <a:txBody>
                    <a:bodyPr/>
                    <a:lstStyle/>
                    <a:p>
                      <a:r>
                        <a:rPr lang="en-US" sz="1600" dirty="0"/>
                        <a:t>5</a:t>
                      </a:r>
                    </a:p>
                  </a:txBody>
                  <a:tcPr/>
                </a:tc>
                <a:tc>
                  <a:txBody>
                    <a:bodyPr/>
                    <a:lstStyle/>
                    <a:p>
                      <a:r>
                        <a:rPr lang="en-CA" sz="1600" dirty="0"/>
                        <a:t>Multicollinearity</a:t>
                      </a:r>
                      <a:endParaRPr lang="en-US" sz="1600" dirty="0"/>
                    </a:p>
                  </a:txBody>
                  <a:tcPr/>
                </a:tc>
                <a:tc>
                  <a:txBody>
                    <a:bodyPr/>
                    <a:lstStyle/>
                    <a:p>
                      <a:endParaRPr lang="en-US" sz="1600"/>
                    </a:p>
                  </a:txBody>
                  <a:tcPr/>
                </a:tc>
                <a:tc>
                  <a:txBody>
                    <a:bodyPr/>
                    <a:lstStyle/>
                    <a:p>
                      <a:endParaRPr lang="en-US" sz="1600" dirty="0"/>
                    </a:p>
                  </a:txBody>
                  <a:tcPr/>
                </a:tc>
                <a:tc>
                  <a:txBody>
                    <a:bodyPr/>
                    <a:lstStyle/>
                    <a:p>
                      <a:endParaRPr lang="en-US" sz="1600"/>
                    </a:p>
                  </a:txBody>
                  <a:tcPr/>
                </a:tc>
                <a:extLst>
                  <a:ext uri="{0D108BD9-81ED-4DB2-BD59-A6C34878D82A}">
                    <a16:rowId xmlns:a16="http://schemas.microsoft.com/office/drawing/2014/main" val="1248712344"/>
                  </a:ext>
                </a:extLst>
              </a:tr>
              <a:tr h="332060">
                <a:tc>
                  <a:txBody>
                    <a:bodyPr/>
                    <a:lstStyle/>
                    <a:p>
                      <a:r>
                        <a:rPr lang="en-US" sz="1600" dirty="0"/>
                        <a:t>6</a:t>
                      </a:r>
                    </a:p>
                  </a:txBody>
                  <a:tcPr/>
                </a:tc>
                <a:tc>
                  <a:txBody>
                    <a:bodyPr/>
                    <a:lstStyle/>
                    <a:p>
                      <a:r>
                        <a:rPr lang="en-CA" sz="1600" dirty="0"/>
                        <a:t>Outlier</a:t>
                      </a:r>
                      <a:endParaRPr lang="en-US" sz="1600" dirty="0"/>
                    </a:p>
                  </a:txBody>
                  <a:tcPr/>
                </a:tc>
                <a:tc>
                  <a:txBody>
                    <a:bodyPr/>
                    <a:lstStyle/>
                    <a:p>
                      <a:endParaRPr lang="en-US" sz="1600"/>
                    </a:p>
                  </a:txBody>
                  <a:tcPr/>
                </a:tc>
                <a:tc>
                  <a:txBody>
                    <a:bodyPr/>
                    <a:lstStyle/>
                    <a:p>
                      <a:endParaRPr lang="en-US" sz="1600"/>
                    </a:p>
                  </a:txBody>
                  <a:tcPr/>
                </a:tc>
                <a:tc>
                  <a:txBody>
                    <a:bodyPr/>
                    <a:lstStyle/>
                    <a:p>
                      <a:endParaRPr lang="en-US" sz="1600" dirty="0"/>
                    </a:p>
                  </a:txBody>
                  <a:tcPr/>
                </a:tc>
                <a:extLst>
                  <a:ext uri="{0D108BD9-81ED-4DB2-BD59-A6C34878D82A}">
                    <a16:rowId xmlns:a16="http://schemas.microsoft.com/office/drawing/2014/main" val="3958891018"/>
                  </a:ext>
                </a:extLst>
              </a:tr>
            </a:tbl>
          </a:graphicData>
        </a:graphic>
      </p:graphicFrame>
      <p:sp>
        <p:nvSpPr>
          <p:cNvPr id="4" name="Slide Number Placeholder 3">
            <a:extLst>
              <a:ext uri="{FF2B5EF4-FFF2-40B4-BE49-F238E27FC236}">
                <a16:creationId xmlns:a16="http://schemas.microsoft.com/office/drawing/2014/main" id="{82651785-DB74-B202-D1A0-837B226A2597}"/>
              </a:ext>
            </a:extLst>
          </p:cNvPr>
          <p:cNvSpPr>
            <a:spLocks noGrp="1"/>
          </p:cNvSpPr>
          <p:nvPr>
            <p:ph type="sldNum" sz="quarter" idx="12"/>
          </p:nvPr>
        </p:nvSpPr>
        <p:spPr/>
        <p:txBody>
          <a:bodyPr/>
          <a:lstStyle/>
          <a:p>
            <a:fld id="{998FC6E2-3800-4EB0-A18D-3856D6660061}" type="slidenum">
              <a:rPr lang="en-US" smtClean="0"/>
              <a:t>73</a:t>
            </a:fld>
            <a:endParaRPr lang="en-US"/>
          </a:p>
        </p:txBody>
      </p:sp>
    </p:spTree>
    <p:extLst>
      <p:ext uri="{BB962C8B-B14F-4D97-AF65-F5344CB8AC3E}">
        <p14:creationId xmlns:p14="http://schemas.microsoft.com/office/powerpoint/2010/main" val="10603226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1956-D630-5798-1ED7-802C1091D65E}"/>
              </a:ext>
            </a:extLst>
          </p:cNvPr>
          <p:cNvSpPr>
            <a:spLocks noGrp="1"/>
          </p:cNvSpPr>
          <p:nvPr>
            <p:ph type="title"/>
          </p:nvPr>
        </p:nvSpPr>
        <p:spPr/>
        <p:txBody>
          <a:bodyPr/>
          <a:lstStyle/>
          <a:p>
            <a:r>
              <a:rPr lang="en-US" dirty="0"/>
              <a:t>Workflow of regression analysis</a:t>
            </a:r>
          </a:p>
        </p:txBody>
      </p:sp>
      <p:sp>
        <p:nvSpPr>
          <p:cNvPr id="3" name="Content Placeholder 2">
            <a:extLst>
              <a:ext uri="{FF2B5EF4-FFF2-40B4-BE49-F238E27FC236}">
                <a16:creationId xmlns:a16="http://schemas.microsoft.com/office/drawing/2014/main" id="{2BA4959E-0CD4-4906-FF0F-2E5F8134770C}"/>
              </a:ext>
            </a:extLst>
          </p:cNvPr>
          <p:cNvSpPr>
            <a:spLocks noGrp="1"/>
          </p:cNvSpPr>
          <p:nvPr>
            <p:ph idx="1"/>
          </p:nvPr>
        </p:nvSpPr>
        <p:spPr/>
        <p:txBody>
          <a:bodyPr>
            <a:normAutofit fontScale="92500" lnSpcReduction="10000"/>
          </a:bodyPr>
          <a:lstStyle/>
          <a:p>
            <a:pPr marL="514350" indent="-514350">
              <a:buFont typeface="+mj-lt"/>
              <a:buAutoNum type="arabicPeriod"/>
            </a:pPr>
            <a:r>
              <a:rPr lang="en-US" dirty="0"/>
              <a:t>State a hypothesis</a:t>
            </a:r>
          </a:p>
          <a:p>
            <a:pPr marL="514350" indent="-514350">
              <a:buFont typeface="+mj-lt"/>
              <a:buAutoNum type="arabicPeriod"/>
            </a:pPr>
            <a:r>
              <a:rPr lang="en-US" dirty="0"/>
              <a:t>Data exploration </a:t>
            </a:r>
          </a:p>
          <a:p>
            <a:pPr marL="514350" indent="-514350">
              <a:buFont typeface="+mj-lt"/>
              <a:buAutoNum type="arabicPeriod"/>
            </a:pPr>
            <a:r>
              <a:rPr lang="en-US" dirty="0"/>
              <a:t>Build a statistical model</a:t>
            </a:r>
          </a:p>
          <a:p>
            <a:pPr marL="514350" indent="-514350">
              <a:buFont typeface="+mj-lt"/>
              <a:buAutoNum type="arabicPeriod"/>
            </a:pPr>
            <a:r>
              <a:rPr lang="en-US" dirty="0"/>
              <a:t>Model Diagnostics:</a:t>
            </a:r>
          </a:p>
          <a:p>
            <a:pPr marL="971550" lvl="1" indent="-514350">
              <a:buFont typeface="+mj-lt"/>
              <a:buAutoNum type="arabicPeriod"/>
            </a:pPr>
            <a:r>
              <a:rPr lang="en-US" dirty="0"/>
              <a:t>Residual VS fitted plot, Normal QQ plot of residuals, added variables plots, influence plot (residual vs. leverage)</a:t>
            </a:r>
          </a:p>
          <a:p>
            <a:pPr marL="514350" indent="-514350">
              <a:buFont typeface="+mj-lt"/>
              <a:buAutoNum type="arabicPeriod"/>
            </a:pPr>
            <a:r>
              <a:rPr lang="en-US" dirty="0"/>
              <a:t>Fix the biggest problem and go back to 3</a:t>
            </a:r>
          </a:p>
          <a:p>
            <a:pPr marL="514350" indent="-514350">
              <a:buFont typeface="+mj-lt"/>
              <a:buAutoNum type="arabicPeriod"/>
            </a:pPr>
            <a:r>
              <a:rPr lang="en-US" dirty="0"/>
              <a:t>Compare alternative models with reduced model</a:t>
            </a:r>
          </a:p>
          <a:p>
            <a:pPr marL="514350" indent="-514350">
              <a:buFont typeface="+mj-lt"/>
              <a:buAutoNum type="arabicPeriod"/>
            </a:pPr>
            <a:r>
              <a:rPr lang="en-US" dirty="0"/>
              <a:t>Interpret the regression coefficients are the effect large and what they mean in your research context. </a:t>
            </a:r>
          </a:p>
        </p:txBody>
      </p:sp>
      <p:sp>
        <p:nvSpPr>
          <p:cNvPr id="4" name="Slide Number Placeholder 3">
            <a:extLst>
              <a:ext uri="{FF2B5EF4-FFF2-40B4-BE49-F238E27FC236}">
                <a16:creationId xmlns:a16="http://schemas.microsoft.com/office/drawing/2014/main" id="{882DDED2-E18D-FCA3-1234-62A79ED1C9DD}"/>
              </a:ext>
            </a:extLst>
          </p:cNvPr>
          <p:cNvSpPr>
            <a:spLocks noGrp="1"/>
          </p:cNvSpPr>
          <p:nvPr>
            <p:ph type="sldNum" sz="quarter" idx="12"/>
          </p:nvPr>
        </p:nvSpPr>
        <p:spPr/>
        <p:txBody>
          <a:bodyPr/>
          <a:lstStyle/>
          <a:p>
            <a:fld id="{998FC6E2-3800-4EB0-A18D-3856D6660061}" type="slidenum">
              <a:rPr lang="en-US" smtClean="0"/>
              <a:t>8</a:t>
            </a:fld>
            <a:endParaRPr lang="en-US"/>
          </a:p>
        </p:txBody>
      </p:sp>
    </p:spTree>
    <p:extLst>
      <p:ext uri="{BB962C8B-B14F-4D97-AF65-F5344CB8AC3E}">
        <p14:creationId xmlns:p14="http://schemas.microsoft.com/office/powerpoint/2010/main" val="957183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61956-D630-5798-1ED7-802C1091D65E}"/>
              </a:ext>
            </a:extLst>
          </p:cNvPr>
          <p:cNvSpPr>
            <a:spLocks noGrp="1"/>
          </p:cNvSpPr>
          <p:nvPr>
            <p:ph type="title"/>
          </p:nvPr>
        </p:nvSpPr>
        <p:spPr/>
        <p:txBody>
          <a:bodyPr/>
          <a:lstStyle/>
          <a:p>
            <a:r>
              <a:rPr lang="en-US" dirty="0"/>
              <a:t>Workflow of regression analysis ( modified by Leah)</a:t>
            </a:r>
          </a:p>
        </p:txBody>
      </p:sp>
      <p:sp>
        <p:nvSpPr>
          <p:cNvPr id="3" name="Content Placeholder 2">
            <a:extLst>
              <a:ext uri="{FF2B5EF4-FFF2-40B4-BE49-F238E27FC236}">
                <a16:creationId xmlns:a16="http://schemas.microsoft.com/office/drawing/2014/main" id="{2BA4959E-0CD4-4906-FF0F-2E5F8134770C}"/>
              </a:ext>
            </a:extLst>
          </p:cNvPr>
          <p:cNvSpPr>
            <a:spLocks noGrp="1"/>
          </p:cNvSpPr>
          <p:nvPr>
            <p:ph idx="1"/>
          </p:nvPr>
        </p:nvSpPr>
        <p:spPr/>
        <p:txBody>
          <a:bodyPr>
            <a:normAutofit/>
          </a:bodyPr>
          <a:lstStyle/>
          <a:p>
            <a:pPr marL="514350" indent="-514350">
              <a:buFont typeface="+mj-lt"/>
              <a:buAutoNum type="arabicPeriod"/>
            </a:pPr>
            <a:r>
              <a:rPr lang="en-US" dirty="0"/>
              <a:t>State a hypothesis</a:t>
            </a:r>
          </a:p>
          <a:p>
            <a:pPr marL="514350" indent="-514350">
              <a:buFont typeface="+mj-lt"/>
              <a:buAutoNum type="arabicPeriod"/>
            </a:pPr>
            <a:r>
              <a:rPr lang="en-US" dirty="0"/>
              <a:t>Data exploration </a:t>
            </a:r>
          </a:p>
          <a:p>
            <a:pPr marL="514350" indent="-514350">
              <a:buFont typeface="+mj-lt"/>
              <a:buAutoNum type="arabicPeriod"/>
            </a:pPr>
            <a:r>
              <a:rPr lang="en-US" dirty="0"/>
              <a:t>Build statistical models (different approaches)</a:t>
            </a:r>
          </a:p>
          <a:p>
            <a:pPr marL="514350" indent="-514350">
              <a:buFont typeface="+mj-lt"/>
              <a:buAutoNum type="arabicPeriod"/>
            </a:pPr>
            <a:r>
              <a:rPr lang="en-US" dirty="0"/>
              <a:t>Diagnose if the optimal model from different approaches violet assumptions or not. If not, these model are validated. </a:t>
            </a:r>
          </a:p>
          <a:p>
            <a:pPr marL="514350" indent="-514350">
              <a:buFont typeface="+mj-lt"/>
              <a:buAutoNum type="arabicPeriod"/>
            </a:pPr>
            <a:r>
              <a:rPr lang="en-US" dirty="0"/>
              <a:t>If not, fix the problem and conduct model diagnostic until identify a model satisfy all assumptions. </a:t>
            </a:r>
          </a:p>
          <a:p>
            <a:pPr marL="514350" indent="-514350">
              <a:buFont typeface="+mj-lt"/>
              <a:buAutoNum type="arabicPeriod"/>
            </a:pPr>
            <a:r>
              <a:rPr lang="en-US" dirty="0"/>
              <a:t>Interpret the regression coefficients are the effect large and what they mean in your research context. </a:t>
            </a:r>
          </a:p>
        </p:txBody>
      </p:sp>
      <p:sp>
        <p:nvSpPr>
          <p:cNvPr id="4" name="Slide Number Placeholder 3">
            <a:extLst>
              <a:ext uri="{FF2B5EF4-FFF2-40B4-BE49-F238E27FC236}">
                <a16:creationId xmlns:a16="http://schemas.microsoft.com/office/drawing/2014/main" id="{882DDED2-E18D-FCA3-1234-62A79ED1C9DD}"/>
              </a:ext>
            </a:extLst>
          </p:cNvPr>
          <p:cNvSpPr>
            <a:spLocks noGrp="1"/>
          </p:cNvSpPr>
          <p:nvPr>
            <p:ph type="sldNum" sz="quarter" idx="12"/>
          </p:nvPr>
        </p:nvSpPr>
        <p:spPr/>
        <p:txBody>
          <a:bodyPr/>
          <a:lstStyle/>
          <a:p>
            <a:fld id="{998FC6E2-3800-4EB0-A18D-3856D6660061}" type="slidenum">
              <a:rPr lang="en-US" smtClean="0"/>
              <a:t>9</a:t>
            </a:fld>
            <a:endParaRPr lang="en-US"/>
          </a:p>
        </p:txBody>
      </p:sp>
    </p:spTree>
    <p:extLst>
      <p:ext uri="{BB962C8B-B14F-4D97-AF65-F5344CB8AC3E}">
        <p14:creationId xmlns:p14="http://schemas.microsoft.com/office/powerpoint/2010/main" val="26297839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1539</TotalTime>
  <Words>5210</Words>
  <Application>Microsoft Office PowerPoint</Application>
  <PresentationFormat>Widescreen</PresentationFormat>
  <Paragraphs>497</Paragraphs>
  <Slides>73</Slides>
  <Notes>8</Notes>
  <HiddenSlides>0</HiddenSlides>
  <MMClips>2</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73</vt:i4>
      </vt:variant>
    </vt:vector>
  </HeadingPairs>
  <TitlesOfParts>
    <vt:vector size="87" baseType="lpstr">
      <vt:lpstr>Google Sans</vt:lpstr>
      <vt:lpstr>Helvetica Neue</vt:lpstr>
      <vt:lpstr>LMMathItalic10-Regular</vt:lpstr>
      <vt:lpstr>LMMathSymbols10-Regular</vt:lpstr>
      <vt:lpstr>LMMono10-Regular</vt:lpstr>
      <vt:lpstr>LMRoman10-Bold</vt:lpstr>
      <vt:lpstr>LMRoman10-Regular</vt:lpstr>
      <vt:lpstr>source-serif-pro</vt:lpstr>
      <vt:lpstr>Arial</vt:lpstr>
      <vt:lpstr>Calibri</vt:lpstr>
      <vt:lpstr>Calibri Light</vt:lpstr>
      <vt:lpstr>Cambria Math</vt:lpstr>
      <vt:lpstr>Lato</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6: Multiple regression diagnostics: verify linearity, independence, and equal variance  </vt:lpstr>
      <vt:lpstr>Plots</vt:lpstr>
      <vt:lpstr>Workflow of regression analysis</vt:lpstr>
      <vt:lpstr>Workflow of regression analysis ( modified by Leah)</vt:lpstr>
      <vt:lpstr>What are model diagnostics?</vt:lpstr>
      <vt:lpstr>Assumptions</vt:lpstr>
      <vt:lpstr>1. Linearity Assumption </vt:lpstr>
      <vt:lpstr>Advertising data</vt:lpstr>
      <vt:lpstr>Advertising data: Pairwise correlation</vt:lpstr>
      <vt:lpstr>In class Practice Problem 16</vt:lpstr>
      <vt:lpstr>In class Practice Problem 16 Answers</vt:lpstr>
      <vt:lpstr>In class Practice Problem 16 Answers</vt:lpstr>
      <vt:lpstr>2. Independence Assumption</vt:lpstr>
      <vt:lpstr>Independence Assumption</vt:lpstr>
      <vt:lpstr>3. Equal Variance Assumption</vt:lpstr>
      <vt:lpstr>Heteroscedasticity</vt:lpstr>
      <vt:lpstr>The scale location plot</vt:lpstr>
      <vt:lpstr>Advertising data Heteroscedasticity</vt:lpstr>
      <vt:lpstr>Coffee break</vt:lpstr>
      <vt:lpstr>The Breusch-Pagan Test</vt:lpstr>
      <vt:lpstr>Advertising data</vt:lpstr>
      <vt:lpstr>High orders to eliminate Heteroscedasticity</vt:lpstr>
      <vt:lpstr>How to deal with heteroscedasticity</vt:lpstr>
      <vt:lpstr>In class Practice Problem 17</vt:lpstr>
      <vt:lpstr>In class Practice Problem 17 Answers</vt:lpstr>
      <vt:lpstr>4. Normality Assumption</vt:lpstr>
      <vt:lpstr>Skewness &amp; Kurtosis</vt:lpstr>
      <vt:lpstr>Advertising data Histogram</vt:lpstr>
      <vt:lpstr>Normal Probability Plot</vt:lpstr>
      <vt:lpstr>Shapiro Wilk Test</vt:lpstr>
      <vt:lpstr>Kolmogorov-Smirnov test</vt:lpstr>
      <vt:lpstr>Differences between the two tests</vt:lpstr>
      <vt:lpstr>In class Practice Problem 18</vt:lpstr>
      <vt:lpstr>5. Multicollinearity </vt:lpstr>
      <vt:lpstr>An example:</vt:lpstr>
      <vt:lpstr> Testing for Multicollinearity with Variance Inflation Factors (VIF)  </vt:lpstr>
      <vt:lpstr>An example:</vt:lpstr>
      <vt:lpstr>Another example:</vt:lpstr>
      <vt:lpstr>In-Class Practice Problem 19</vt:lpstr>
      <vt:lpstr>Solutions for Multicollinearity</vt:lpstr>
      <vt:lpstr>In-Class Practice Problem 20</vt:lpstr>
      <vt:lpstr>6. Outlier (The effect on individual cases)</vt:lpstr>
      <vt:lpstr>Several key concepts</vt:lpstr>
      <vt:lpstr>Leverage &amp; influence</vt:lpstr>
      <vt:lpstr>Leverage &amp; influence</vt:lpstr>
      <vt:lpstr>Numeric measures for leverage</vt:lpstr>
      <vt:lpstr>Numeric measure for influence</vt:lpstr>
      <vt:lpstr>Cook’s Distance</vt:lpstr>
      <vt:lpstr>Residuals vs Leverage plot</vt:lpstr>
      <vt:lpstr>An example using Advertising data</vt:lpstr>
      <vt:lpstr>Which()</vt:lpstr>
      <vt:lpstr>Leverage points</vt:lpstr>
      <vt:lpstr>Cook’s distance</vt:lpstr>
      <vt:lpstr>In-Class Practice Problem 21 &amp; 22</vt:lpstr>
      <vt:lpstr>What to do with outlier</vt:lpstr>
      <vt:lpstr>Transformation</vt:lpstr>
      <vt:lpstr>What is data transformation</vt:lpstr>
      <vt:lpstr>Motivation of transformation</vt:lpstr>
      <vt:lpstr>Transformations</vt:lpstr>
      <vt:lpstr>Box-Cox Transformation</vt:lpstr>
      <vt:lpstr>The example R code for two datasets  </vt:lpstr>
      <vt:lpstr>Johnson Transformation</vt:lpstr>
      <vt:lpstr>Four types of Johnson Transforms</vt:lpstr>
      <vt:lpstr>Important points about OLS regression</vt:lpstr>
      <vt:lpstr>The example R code for the dataset</vt:lpstr>
      <vt:lpstr>When to use Data Transformation</vt:lpstr>
      <vt:lpstr>Take away messages</vt:lpstr>
      <vt:lpstr>Assumptions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li qing</cp:lastModifiedBy>
  <cp:revision>280</cp:revision>
  <dcterms:created xsi:type="dcterms:W3CDTF">2023-05-16T15:36:22Z</dcterms:created>
  <dcterms:modified xsi:type="dcterms:W3CDTF">2023-05-30T17:12:21Z</dcterms:modified>
</cp:coreProperties>
</file>